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19" r:id="rId1"/>
  </p:sldMasterIdLst>
  <p:notesMasterIdLst>
    <p:notesMasterId r:id="rId15"/>
  </p:notesMasterIdLst>
  <p:sldIdLst>
    <p:sldId id="309" r:id="rId2"/>
    <p:sldId id="308" r:id="rId3"/>
    <p:sldId id="305" r:id="rId4"/>
    <p:sldId id="307" r:id="rId5"/>
    <p:sldId id="311" r:id="rId6"/>
    <p:sldId id="310" r:id="rId7"/>
    <p:sldId id="315" r:id="rId8"/>
    <p:sldId id="314" r:id="rId9"/>
    <p:sldId id="316" r:id="rId10"/>
    <p:sldId id="312" r:id="rId11"/>
    <p:sldId id="313" r:id="rId12"/>
    <p:sldId id="516" r:id="rId13"/>
    <p:sldId id="51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78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7"/>
    <p:restoredTop sz="95200"/>
  </p:normalViewPr>
  <p:slideViewPr>
    <p:cSldViewPr snapToGrid="0" snapToObjects="1">
      <p:cViewPr varScale="1">
        <p:scale>
          <a:sx n="76" d="100"/>
          <a:sy n="76" d="100"/>
        </p:scale>
        <p:origin x="224"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01B41-91D4-8A4D-9C9C-89B2212EBAAE}" type="datetimeFigureOut">
              <a:rPr lang="en-US" smtClean="0"/>
              <a:t>9/14/23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939633-40F1-EC4D-81A1-F0B384E590E5}" type="slidenum">
              <a:rPr lang="en-US" smtClean="0"/>
              <a:t>‹#›</a:t>
            </a:fld>
            <a:endParaRPr lang="en-US"/>
          </a:p>
        </p:txBody>
      </p:sp>
    </p:spTree>
    <p:extLst>
      <p:ext uri="{BB962C8B-B14F-4D97-AF65-F5344CB8AC3E}">
        <p14:creationId xmlns:p14="http://schemas.microsoft.com/office/powerpoint/2010/main" val="189679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Beneficial terms, loan interest rate, flexible amortization, up to 35 years, interest not accrued until proceeds are drawn</a:t>
            </a:r>
          </a:p>
        </p:txBody>
      </p:sp>
      <p:sp>
        <p:nvSpPr>
          <p:cNvPr id="4" name="Slide Number Placeholder 3"/>
          <p:cNvSpPr>
            <a:spLocks noGrp="1"/>
          </p:cNvSpPr>
          <p:nvPr>
            <p:ph type="sldNum" sz="quarter" idx="5"/>
          </p:nvPr>
        </p:nvSpPr>
        <p:spPr/>
        <p:txBody>
          <a:bodyPr/>
          <a:lstStyle/>
          <a:p>
            <a:fld id="{FB939633-40F1-EC4D-81A1-F0B384E590E5}" type="slidenum">
              <a:rPr lang="en-US" smtClean="0"/>
              <a:t>8</a:t>
            </a:fld>
            <a:endParaRPr lang="en-US"/>
          </a:p>
        </p:txBody>
      </p:sp>
    </p:spTree>
    <p:extLst>
      <p:ext uri="{BB962C8B-B14F-4D97-AF65-F5344CB8AC3E}">
        <p14:creationId xmlns:p14="http://schemas.microsoft.com/office/powerpoint/2010/main" val="1114445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939633-40F1-EC4D-81A1-F0B384E590E5}" type="slidenum">
              <a:rPr lang="en-US" smtClean="0"/>
              <a:t>9</a:t>
            </a:fld>
            <a:endParaRPr lang="en-US"/>
          </a:p>
        </p:txBody>
      </p:sp>
    </p:spTree>
    <p:extLst>
      <p:ext uri="{BB962C8B-B14F-4D97-AF65-F5344CB8AC3E}">
        <p14:creationId xmlns:p14="http://schemas.microsoft.com/office/powerpoint/2010/main" val="564353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939633-40F1-EC4D-81A1-F0B384E590E5}" type="slidenum">
              <a:rPr lang="en-US" smtClean="0"/>
              <a:t>11</a:t>
            </a:fld>
            <a:endParaRPr lang="en-US"/>
          </a:p>
        </p:txBody>
      </p:sp>
    </p:spTree>
    <p:extLst>
      <p:ext uri="{BB962C8B-B14F-4D97-AF65-F5344CB8AC3E}">
        <p14:creationId xmlns:p14="http://schemas.microsoft.com/office/powerpoint/2010/main" val="820592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76681-2B19-BB45-BADE-188DEFBCF385}" type="slidenum">
              <a:rPr lang="en-US" smtClean="0"/>
              <a:t>13</a:t>
            </a:fld>
            <a:endParaRPr lang="en-US"/>
          </a:p>
        </p:txBody>
      </p:sp>
    </p:spTree>
    <p:extLst>
      <p:ext uri="{BB962C8B-B14F-4D97-AF65-F5344CB8AC3E}">
        <p14:creationId xmlns:p14="http://schemas.microsoft.com/office/powerpoint/2010/main" val="1215479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160EA64-D806-43AC-9DF2-F8C432F32B4C}" type="datetimeFigureOut">
              <a:rPr lang="en-US" smtClean="0"/>
              <a:t>9/14/23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6809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2582528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160EA64-D806-43AC-9DF2-F8C432F32B4C}" type="datetimeFigureOut">
              <a:rPr lang="en-US" smtClean="0"/>
              <a:t>9/14/23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0537158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89484353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160EA64-D806-43AC-9DF2-F8C432F32B4C}" type="datetimeFigureOut">
              <a:rPr lang="en-US" smtClean="0"/>
              <a:t>9/14/23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5319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60EA64-D806-43AC-9DF2-F8C432F32B4C}"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32306885"/>
      </p:ext>
    </p:extLst>
  </p:cSld>
  <p:clrMapOvr>
    <a:masterClrMapping/>
  </p:clrMapOvr>
  <p:hf sldNum="0"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9/14/23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996884547"/>
      </p:ext>
    </p:extLst>
  </p:cSld>
  <p:clrMapOvr>
    <a:masterClrMapping/>
  </p:clrMapOvr>
  <p:hf sldNum="0"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1037C31-9E7A-4F99-8774-A0E530DE1A42}" type="datetimeFigureOut">
              <a:rPr lang="en-US" smtClean="0"/>
              <a:t>9/14/23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22518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9/14/23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14497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160EA64-D806-43AC-9DF2-F8C432F32B4C}" type="datetimeFigureOut">
              <a:rPr lang="en-US" smtClean="0"/>
              <a:t>9/14/23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987443769"/>
      </p:ext>
    </p:extLst>
  </p:cSld>
  <p:clrMapOvr>
    <a:masterClrMapping/>
  </p:clrMapOvr>
  <p:hf sldNum="0"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35325330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160EA64-D806-43AC-9DF2-F8C432F32B4C}" type="datetimeFigureOut">
              <a:rPr lang="en-US" smtClean="0"/>
              <a:t>9/14/23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A7A6979-0714-4377-B894-6BE4C2D6E202}"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55967951"/>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portation.gov/buildamerica/technical-assistance/value-money-analysis-requirements-project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railroads.dot.gov/sites/fra.dot.gov/files/2022-05/FRA%20Grants%20Preparing%20a%20Benefit-Cost%20Analysis_PDFa.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n-catt.org/smart-rural-seminar-presentation/"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arpenter@ctaa.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mailto:lange@ctaa.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adtc.org/" TargetMode="External"/><Relationship Id="rId2" Type="http://schemas.openxmlformats.org/officeDocument/2006/relationships/hyperlink" Target="https://nationalcenterformobilitymanagement.org/" TargetMode="External"/><Relationship Id="rId1" Type="http://schemas.openxmlformats.org/officeDocument/2006/relationships/slideLayout" Target="../slideLayouts/slideLayout2.xml"/><Relationship Id="rId6" Type="http://schemas.openxmlformats.org/officeDocument/2006/relationships/hyperlink" Target="https://sharedusemobilitycenter.org/https:/sharedusemobilitycenter.org/" TargetMode="External"/><Relationship Id="rId5" Type="http://schemas.openxmlformats.org/officeDocument/2006/relationships/hyperlink" Target="https://transitplanning4all.org/" TargetMode="External"/><Relationship Id="rId4" Type="http://schemas.openxmlformats.org/officeDocument/2006/relationships/hyperlink" Target="https://www.nationalrtap.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transit.dot.gov/bus-program" TargetMode="External"/><Relationship Id="rId3" Type="http://schemas.openxmlformats.org/officeDocument/2006/relationships/hyperlink" Target="https://www.transportation.gov/grants/thriving-communities" TargetMode="External"/><Relationship Id="rId7" Type="http://schemas.openxmlformats.org/officeDocument/2006/relationships/hyperlink" Target="https://www.transit.dot.gov/funding/grants/enhanced-mobility-seniors-individuals-disabilities-section-5310" TargetMode="External"/><Relationship Id="rId2" Type="http://schemas.openxmlformats.org/officeDocument/2006/relationships/hyperlink" Target="https://railroads.dot.gov/elibrary/railroad-crossing-elimination-grant-program-fact-sheet" TargetMode="External"/><Relationship Id="rId1" Type="http://schemas.openxmlformats.org/officeDocument/2006/relationships/slideLayout" Target="../slideLayouts/slideLayout2.xml"/><Relationship Id="rId6" Type="http://schemas.openxmlformats.org/officeDocument/2006/relationships/hyperlink" Target="https://www.transportation.gov/rural/grant-toolkit/pilot-program-transit-oriented-development-tod-planning" TargetMode="External"/><Relationship Id="rId5" Type="http://schemas.openxmlformats.org/officeDocument/2006/relationships/hyperlink" Target="https://www.transportation.gov/RAISEgrants/raise-app-hdc" TargetMode="External"/><Relationship Id="rId4" Type="http://schemas.openxmlformats.org/officeDocument/2006/relationships/hyperlink" Target="https://www.transportation.gov/RAISEgrants/about"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transportation.gov/grants/rcnprogram/about-rcp" TargetMode="External"/><Relationship Id="rId7" Type="http://schemas.openxmlformats.org/officeDocument/2006/relationships/hyperlink" Target="https://www.transit.dot.gov/rural-formula-grants-5311" TargetMode="External"/><Relationship Id="rId2" Type="http://schemas.openxmlformats.org/officeDocument/2006/relationships/hyperlink" Target="https://www.transportation.gov/rural" TargetMode="External"/><Relationship Id="rId1" Type="http://schemas.openxmlformats.org/officeDocument/2006/relationships/slideLayout" Target="../slideLayouts/slideLayout2.xml"/><Relationship Id="rId6" Type="http://schemas.openxmlformats.org/officeDocument/2006/relationships/hyperlink" Target="https://www.transit.dot.gov/capital-investment-grants-5309" TargetMode="External"/><Relationship Id="rId5" Type="http://schemas.openxmlformats.org/officeDocument/2006/relationships/hyperlink" Target="https://www.transit.dot.gov/funding/route-planning-restoration-program" TargetMode="External"/><Relationship Id="rId4" Type="http://schemas.openxmlformats.org/officeDocument/2006/relationships/hyperlink" Target="https://www.transportation.gov/grants/SMAR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nsportation.gov/buildameric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transportation.gov/buildamerica/financing/rrif" TargetMode="External"/><Relationship Id="rId4" Type="http://schemas.openxmlformats.org/officeDocument/2006/relationships/hyperlink" Target="https://www.transportation.gov/buildamerica/financing/tifia"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hhs.gov/grants-contracts/grants/index.html" TargetMode="External"/><Relationship Id="rId3" Type="http://schemas.openxmlformats.org/officeDocument/2006/relationships/hyperlink" Target="https://www.eda.gov/funding/funding-opportunities" TargetMode="External"/><Relationship Id="rId7" Type="http://schemas.openxmlformats.org/officeDocument/2006/relationships/hyperlink" Target="https://www.rd.usda.gov/programs-services/business-programs/rural-economic-development-loan-grant-progra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ruralhealthinfo.org/funding" TargetMode="External"/><Relationship Id="rId11" Type="http://schemas.openxmlformats.org/officeDocument/2006/relationships/image" Target="../media/image1.png"/><Relationship Id="rId5" Type="http://schemas.openxmlformats.org/officeDocument/2006/relationships/hyperlink" Target="https://www.hud.gov/grants" TargetMode="External"/><Relationship Id="rId10" Type="http://schemas.openxmlformats.org/officeDocument/2006/relationships/hyperlink" Target="https://www.grants.gov/" TargetMode="External"/><Relationship Id="rId4" Type="http://schemas.openxmlformats.org/officeDocument/2006/relationships/hyperlink" Target="https://www.energy.gov/eere/vehicles/funding-opportunities" TargetMode="External"/><Relationship Id="rId9" Type="http://schemas.openxmlformats.org/officeDocument/2006/relationships/hyperlink" Target="https://www.federalregister.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877DA-BA89-3847-BEAE-D9FD2C6110D4}"/>
              </a:ext>
            </a:extLst>
          </p:cNvPr>
          <p:cNvSpPr>
            <a:spLocks noGrp="1"/>
          </p:cNvSpPr>
          <p:nvPr>
            <p:ph type="title"/>
          </p:nvPr>
        </p:nvSpPr>
        <p:spPr>
          <a:xfrm>
            <a:off x="581192" y="5141973"/>
            <a:ext cx="11029615" cy="1115392"/>
          </a:xfrm>
        </p:spPr>
        <p:txBody>
          <a:bodyPr>
            <a:normAutofit/>
          </a:bodyPr>
          <a:lstStyle/>
          <a:p>
            <a:r>
              <a:rPr lang="en-US" dirty="0">
                <a:solidFill>
                  <a:schemeClr val="bg1"/>
                </a:solidFill>
              </a:rPr>
              <a:t>Smart Rural Seminar</a:t>
            </a:r>
            <a:br>
              <a:rPr lang="en-US" dirty="0">
                <a:solidFill>
                  <a:schemeClr val="bg1"/>
                </a:solidFill>
              </a:rPr>
            </a:br>
            <a:r>
              <a:rPr lang="en-US" sz="1800" dirty="0">
                <a:solidFill>
                  <a:schemeClr val="bg1"/>
                </a:solidFill>
              </a:rPr>
              <a:t>Grand Rapids, Minnesota</a:t>
            </a:r>
            <a:endParaRPr lang="en-US" dirty="0">
              <a:solidFill>
                <a:schemeClr val="bg1"/>
              </a:solidFill>
            </a:endParaRPr>
          </a:p>
        </p:txBody>
      </p:sp>
      <p:sp>
        <p:nvSpPr>
          <p:cNvPr id="3" name="Text Placeholder 2">
            <a:extLst>
              <a:ext uri="{FF2B5EF4-FFF2-40B4-BE49-F238E27FC236}">
                <a16:creationId xmlns:a16="http://schemas.microsoft.com/office/drawing/2014/main" id="{2160FE1C-74A9-CD46-88E5-3F6D96DE6FF0}"/>
              </a:ext>
            </a:extLst>
          </p:cNvPr>
          <p:cNvSpPr>
            <a:spLocks noGrp="1"/>
          </p:cNvSpPr>
          <p:nvPr>
            <p:ph type="body" idx="1"/>
          </p:nvPr>
        </p:nvSpPr>
        <p:spPr>
          <a:xfrm>
            <a:off x="485489" y="4849754"/>
            <a:ext cx="10929374" cy="462397"/>
          </a:xfrm>
        </p:spPr>
        <p:txBody>
          <a:bodyPr/>
          <a:lstStyle/>
          <a:p>
            <a:r>
              <a:rPr lang="en-US" dirty="0">
                <a:solidFill>
                  <a:schemeClr val="tx1"/>
                </a:solidFill>
              </a:rPr>
              <a:t>September 21</a:t>
            </a:r>
            <a:r>
              <a:rPr lang="en-US" baseline="30000" dirty="0">
                <a:solidFill>
                  <a:schemeClr val="tx1"/>
                </a:solidFill>
              </a:rPr>
              <a:t>st</a:t>
            </a:r>
            <a:r>
              <a:rPr lang="en-US" dirty="0">
                <a:solidFill>
                  <a:schemeClr val="tx1"/>
                </a:solidFill>
              </a:rPr>
              <a:t>, 2023</a:t>
            </a:r>
          </a:p>
        </p:txBody>
      </p:sp>
      <p:pic>
        <p:nvPicPr>
          <p:cNvPr id="4" name="Picture 3">
            <a:extLst>
              <a:ext uri="{FF2B5EF4-FFF2-40B4-BE49-F238E27FC236}">
                <a16:creationId xmlns:a16="http://schemas.microsoft.com/office/drawing/2014/main" id="{1790E32E-B9AD-0C41-A1B5-29E4043DC543}"/>
              </a:ext>
            </a:extLst>
          </p:cNvPr>
          <p:cNvPicPr>
            <a:picLocks noChangeAspect="1"/>
          </p:cNvPicPr>
          <p:nvPr/>
        </p:nvPicPr>
        <p:blipFill rotWithShape="1">
          <a:blip r:embed="rId2"/>
          <a:srcRect r="16935"/>
          <a:stretch/>
        </p:blipFill>
        <p:spPr>
          <a:xfrm>
            <a:off x="9208345" y="4037352"/>
            <a:ext cx="2498165" cy="1209732"/>
          </a:xfrm>
          <a:prstGeom prst="rect">
            <a:avLst/>
          </a:prstGeom>
        </p:spPr>
      </p:pic>
      <p:sp>
        <p:nvSpPr>
          <p:cNvPr id="5" name="Rectangle 4">
            <a:extLst>
              <a:ext uri="{FF2B5EF4-FFF2-40B4-BE49-F238E27FC236}">
                <a16:creationId xmlns:a16="http://schemas.microsoft.com/office/drawing/2014/main" id="{1E3277D9-A73A-6042-B201-2A9BFDAF39CA}"/>
              </a:ext>
            </a:extLst>
          </p:cNvPr>
          <p:cNvSpPr/>
          <p:nvPr/>
        </p:nvSpPr>
        <p:spPr>
          <a:xfrm>
            <a:off x="617569" y="2224080"/>
            <a:ext cx="10676964" cy="1138773"/>
          </a:xfrm>
          <a:prstGeom prst="rect">
            <a:avLst/>
          </a:prstGeom>
        </p:spPr>
        <p:txBody>
          <a:bodyPr wrap="square">
            <a:spAutoFit/>
          </a:bodyPr>
          <a:lstStyle/>
          <a:p>
            <a:r>
              <a:rPr lang="en-US" sz="3600" b="1" dirty="0">
                <a:latin typeface="+mj-lt"/>
              </a:rPr>
              <a:t>Catalyzing Development through Transportation: </a:t>
            </a:r>
          </a:p>
          <a:p>
            <a:r>
              <a:rPr lang="en-US" sz="3200" dirty="0">
                <a:latin typeface="+mj-lt"/>
              </a:rPr>
              <a:t>Resources for Your Local Transit Agency Partners</a:t>
            </a:r>
          </a:p>
        </p:txBody>
      </p:sp>
    </p:spTree>
    <p:extLst>
      <p:ext uri="{BB962C8B-B14F-4D97-AF65-F5344CB8AC3E}">
        <p14:creationId xmlns:p14="http://schemas.microsoft.com/office/powerpoint/2010/main" val="142411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Eligible Entities</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2" y="2180496"/>
            <a:ext cx="11029615" cy="4324807"/>
          </a:xfrm>
        </p:spPr>
        <p:txBody>
          <a:bodyPr>
            <a:normAutofit/>
          </a:bodyPr>
          <a:lstStyle/>
          <a:p>
            <a:r>
              <a:rPr lang="en-US" dirty="0">
                <a:solidFill>
                  <a:schemeClr val="tx1"/>
                </a:solidFill>
              </a:rPr>
              <a:t>Check, double, and triple check the NOFO!</a:t>
            </a:r>
          </a:p>
          <a:p>
            <a:r>
              <a:rPr lang="en-US" dirty="0">
                <a:solidFill>
                  <a:schemeClr val="tx1"/>
                </a:solidFill>
              </a:rPr>
              <a:t>Exceptions apply, but generally…</a:t>
            </a:r>
          </a:p>
          <a:p>
            <a:pPr lvl="1"/>
            <a:r>
              <a:rPr lang="en-US" dirty="0">
                <a:solidFill>
                  <a:schemeClr val="tx1"/>
                </a:solidFill>
              </a:rPr>
              <a:t>States</a:t>
            </a:r>
          </a:p>
          <a:p>
            <a:pPr lvl="1"/>
            <a:r>
              <a:rPr lang="en-US" dirty="0">
                <a:solidFill>
                  <a:schemeClr val="tx1"/>
                </a:solidFill>
              </a:rPr>
              <a:t>Political subdivision of a State i.e. counties, municipalities, transit agency/authority, etc.</a:t>
            </a:r>
          </a:p>
          <a:p>
            <a:pPr lvl="1"/>
            <a:r>
              <a:rPr lang="en-US" dirty="0">
                <a:solidFill>
                  <a:schemeClr val="tx1"/>
                </a:solidFill>
              </a:rPr>
              <a:t>Federally recognized Indian Tribes</a:t>
            </a:r>
          </a:p>
          <a:p>
            <a:pPr lvl="1"/>
            <a:r>
              <a:rPr lang="en-US" dirty="0">
                <a:solidFill>
                  <a:schemeClr val="tx1"/>
                </a:solidFill>
              </a:rPr>
              <a:t>Unit of local government or group of local governments</a:t>
            </a:r>
          </a:p>
          <a:p>
            <a:pPr lvl="1"/>
            <a:r>
              <a:rPr lang="en-US" dirty="0">
                <a:solidFill>
                  <a:schemeClr val="tx1"/>
                </a:solidFill>
              </a:rPr>
              <a:t>Public authorities (port, economic development, transportation, etc.)</a:t>
            </a:r>
          </a:p>
          <a:p>
            <a:pPr lvl="1"/>
            <a:r>
              <a:rPr lang="en-US" dirty="0">
                <a:solidFill>
                  <a:schemeClr val="tx1"/>
                </a:solidFill>
              </a:rPr>
              <a:t>Planning Organizations (MPOs, RPOs)</a:t>
            </a:r>
          </a:p>
          <a:p>
            <a:pPr lvl="1"/>
            <a:r>
              <a:rPr lang="en-US" dirty="0">
                <a:solidFill>
                  <a:schemeClr val="tx1"/>
                </a:solidFill>
              </a:rPr>
              <a:t>A group of entities described above</a:t>
            </a:r>
          </a:p>
        </p:txBody>
      </p:sp>
      <p:pic>
        <p:nvPicPr>
          <p:cNvPr id="4" name="Picture 3">
            <a:extLst>
              <a:ext uri="{FF2B5EF4-FFF2-40B4-BE49-F238E27FC236}">
                <a16:creationId xmlns:a16="http://schemas.microsoft.com/office/drawing/2014/main" id="{0970D367-E18B-9943-9437-026CAE4529B6}"/>
              </a:ext>
            </a:extLst>
          </p:cNvPr>
          <p:cNvPicPr>
            <a:picLocks noChangeAspect="1"/>
          </p:cNvPicPr>
          <p:nvPr/>
        </p:nvPicPr>
        <p:blipFill rotWithShape="1">
          <a:blip r:embed="rId2"/>
          <a:srcRect r="16935"/>
          <a:stretch/>
        </p:blipFill>
        <p:spPr>
          <a:xfrm>
            <a:off x="9150500" y="5385159"/>
            <a:ext cx="3041500" cy="1472841"/>
          </a:xfrm>
          <a:prstGeom prst="rect">
            <a:avLst/>
          </a:prstGeom>
        </p:spPr>
      </p:pic>
    </p:spTree>
    <p:extLst>
      <p:ext uri="{BB962C8B-B14F-4D97-AF65-F5344CB8AC3E}">
        <p14:creationId xmlns:p14="http://schemas.microsoft.com/office/powerpoint/2010/main" val="1610644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May require…</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3" y="2001202"/>
            <a:ext cx="11029615" cy="4551998"/>
          </a:xfrm>
        </p:spPr>
        <p:txBody>
          <a:bodyPr>
            <a:normAutofit lnSpcReduction="10000"/>
          </a:bodyPr>
          <a:lstStyle/>
          <a:p>
            <a:r>
              <a:rPr lang="en-US" dirty="0">
                <a:solidFill>
                  <a:schemeClr val="tx1"/>
                </a:solidFill>
              </a:rPr>
              <a:t>Project narrative, initial planning study, environmental review, review alternatives, select locally preferred alternative (LPA), and more!</a:t>
            </a:r>
            <a:endParaRPr lang="en-US" i="1" dirty="0">
              <a:solidFill>
                <a:schemeClr val="tx1"/>
              </a:solidFill>
            </a:endParaRPr>
          </a:p>
          <a:p>
            <a:r>
              <a:rPr lang="en-US" dirty="0">
                <a:solidFill>
                  <a:schemeClr val="tx1"/>
                </a:solidFill>
              </a:rPr>
              <a:t>Complete engineering &amp; design</a:t>
            </a:r>
          </a:p>
          <a:p>
            <a:r>
              <a:rPr lang="en-US" dirty="0">
                <a:solidFill>
                  <a:schemeClr val="tx1"/>
                </a:solidFill>
              </a:rPr>
              <a:t>FTA project evaluation, rating &amp; approval</a:t>
            </a:r>
          </a:p>
          <a:p>
            <a:r>
              <a:rPr lang="en-US" dirty="0">
                <a:solidFill>
                  <a:schemeClr val="tx1"/>
                </a:solidFill>
              </a:rPr>
              <a:t>Local financial commitment- </a:t>
            </a:r>
            <a:r>
              <a:rPr lang="en-US" i="1" dirty="0">
                <a:solidFill>
                  <a:schemeClr val="tx1"/>
                </a:solidFill>
              </a:rPr>
              <a:t>20% local match or more?</a:t>
            </a:r>
          </a:p>
          <a:p>
            <a:r>
              <a:rPr lang="en-US" dirty="0">
                <a:solidFill>
                  <a:schemeClr val="tx1"/>
                </a:solidFill>
                <a:hlinkClick r:id="rId3">
                  <a:extLst>
                    <a:ext uri="{A12FA001-AC4F-418D-AE19-62706E023703}">
                      <ahyp:hlinkClr xmlns:ahyp="http://schemas.microsoft.com/office/drawing/2018/hyperlinkcolor" val="tx"/>
                    </a:ext>
                  </a:extLst>
                </a:hlinkClick>
              </a:rPr>
              <a:t>Value for Money (VfM)</a:t>
            </a:r>
            <a:r>
              <a:rPr lang="en-US" dirty="0">
                <a:solidFill>
                  <a:schemeClr val="tx1"/>
                </a:solidFill>
              </a:rPr>
              <a:t> analysis for TIFIA loan security</a:t>
            </a:r>
          </a:p>
          <a:p>
            <a:r>
              <a:rPr lang="en-US" dirty="0">
                <a:solidFill>
                  <a:schemeClr val="tx1"/>
                </a:solidFill>
                <a:hlinkClick r:id="rId4">
                  <a:extLst>
                    <a:ext uri="{A12FA001-AC4F-418D-AE19-62706E023703}">
                      <ahyp:hlinkClr xmlns:ahyp="http://schemas.microsoft.com/office/drawing/2018/hyperlinkcolor" val="tx"/>
                    </a:ext>
                  </a:extLst>
                </a:hlinkClick>
              </a:rPr>
              <a:t>Benefits-Cost Analysis</a:t>
            </a:r>
            <a:r>
              <a:rPr lang="en-US" dirty="0">
                <a:solidFill>
                  <a:schemeClr val="tx1"/>
                </a:solidFill>
              </a:rPr>
              <a:t>: Required for discretionary grants. Compares benefits of project, NPV, Build/No-Build scenarios, etc.</a:t>
            </a:r>
          </a:p>
          <a:p>
            <a:endParaRPr lang="en-US" dirty="0">
              <a:solidFill>
                <a:schemeClr val="tx1"/>
              </a:solidFill>
            </a:endParaRPr>
          </a:p>
          <a:p>
            <a:r>
              <a:rPr lang="en-US" i="1" dirty="0">
                <a:solidFill>
                  <a:schemeClr val="tx1"/>
                </a:solidFill>
              </a:rPr>
              <a:t>Remember to</a:t>
            </a:r>
          </a:p>
          <a:p>
            <a:pPr lvl="1"/>
            <a:r>
              <a:rPr lang="en-US" b="1" dirty="0">
                <a:solidFill>
                  <a:schemeClr val="tx1"/>
                </a:solidFill>
              </a:rPr>
              <a:t>Review the NOFO!</a:t>
            </a:r>
          </a:p>
          <a:p>
            <a:pPr lvl="1"/>
            <a:r>
              <a:rPr lang="en-US" b="1" dirty="0">
                <a:solidFill>
                  <a:schemeClr val="tx1"/>
                </a:solidFill>
              </a:rPr>
              <a:t>Attend the grant webinar(s)</a:t>
            </a:r>
          </a:p>
          <a:p>
            <a:pPr lvl="1"/>
            <a:r>
              <a:rPr lang="en-US" b="1" dirty="0">
                <a:solidFill>
                  <a:schemeClr val="tx1"/>
                </a:solidFill>
              </a:rPr>
              <a:t>Meet with the Project Officer</a:t>
            </a:r>
          </a:p>
        </p:txBody>
      </p:sp>
      <p:pic>
        <p:nvPicPr>
          <p:cNvPr id="4" name="Picture 3">
            <a:extLst>
              <a:ext uri="{FF2B5EF4-FFF2-40B4-BE49-F238E27FC236}">
                <a16:creationId xmlns:a16="http://schemas.microsoft.com/office/drawing/2014/main" id="{E62389AF-24A5-3549-AEA3-5EA4D7D5F184}"/>
              </a:ext>
            </a:extLst>
          </p:cNvPr>
          <p:cNvPicPr>
            <a:picLocks noChangeAspect="1"/>
          </p:cNvPicPr>
          <p:nvPr/>
        </p:nvPicPr>
        <p:blipFill rotWithShape="1">
          <a:blip r:embed="rId5"/>
          <a:srcRect r="16935"/>
          <a:stretch/>
        </p:blipFill>
        <p:spPr>
          <a:xfrm>
            <a:off x="9150500" y="5385159"/>
            <a:ext cx="3041500" cy="1472841"/>
          </a:xfrm>
          <a:prstGeom prst="rect">
            <a:avLst/>
          </a:prstGeom>
        </p:spPr>
      </p:pic>
    </p:spTree>
    <p:extLst>
      <p:ext uri="{BB962C8B-B14F-4D97-AF65-F5344CB8AC3E}">
        <p14:creationId xmlns:p14="http://schemas.microsoft.com/office/powerpoint/2010/main" val="1855762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Download this PowerPoint!</a:t>
            </a:r>
          </a:p>
        </p:txBody>
      </p:sp>
      <p:pic>
        <p:nvPicPr>
          <p:cNvPr id="8" name="Picture 7">
            <a:extLst>
              <a:ext uri="{FF2B5EF4-FFF2-40B4-BE49-F238E27FC236}">
                <a16:creationId xmlns:a16="http://schemas.microsoft.com/office/drawing/2014/main" id="{491619E0-FC64-F142-8E13-23B46EF359DA}"/>
              </a:ext>
            </a:extLst>
          </p:cNvPr>
          <p:cNvPicPr>
            <a:picLocks noChangeAspect="1"/>
          </p:cNvPicPr>
          <p:nvPr/>
        </p:nvPicPr>
        <p:blipFill>
          <a:blip r:embed="rId2"/>
          <a:stretch>
            <a:fillRect/>
          </a:stretch>
        </p:blipFill>
        <p:spPr>
          <a:xfrm>
            <a:off x="4423833" y="2514599"/>
            <a:ext cx="3344333" cy="3344333"/>
          </a:xfrm>
          <a:prstGeom prst="rect">
            <a:avLst/>
          </a:prstGeom>
          <a:ln>
            <a:solidFill>
              <a:schemeClr val="tx1"/>
            </a:solidFill>
          </a:ln>
        </p:spPr>
      </p:pic>
      <p:sp>
        <p:nvSpPr>
          <p:cNvPr id="3" name="Rectangle 2">
            <a:extLst>
              <a:ext uri="{FF2B5EF4-FFF2-40B4-BE49-F238E27FC236}">
                <a16:creationId xmlns:a16="http://schemas.microsoft.com/office/drawing/2014/main" id="{0D3DBE4F-557F-6246-985D-C349A88317FC}"/>
              </a:ext>
            </a:extLst>
          </p:cNvPr>
          <p:cNvSpPr/>
          <p:nvPr/>
        </p:nvSpPr>
        <p:spPr>
          <a:xfrm>
            <a:off x="3577938" y="6288243"/>
            <a:ext cx="5036122" cy="369332"/>
          </a:xfrm>
          <a:prstGeom prst="rect">
            <a:avLst/>
          </a:prstGeom>
        </p:spPr>
        <p:txBody>
          <a:bodyPr wrap="none">
            <a:spAutoFit/>
          </a:bodyPr>
          <a:lstStyle/>
          <a:p>
            <a:r>
              <a:rPr lang="en-US" dirty="0">
                <a:hlinkClick r:id="rId3">
                  <a:extLst>
                    <a:ext uri="{A12FA001-AC4F-418D-AE19-62706E023703}">
                      <ahyp:hlinkClr xmlns:ahyp="http://schemas.microsoft.com/office/drawing/2018/hyperlinkcolor" val="tx"/>
                    </a:ext>
                  </a:extLst>
                </a:hlinkClick>
              </a:rPr>
              <a:t>https://n-catt.org/smart-rural-seminar-presentation/</a:t>
            </a:r>
            <a:r>
              <a:rPr lang="en-US" dirty="0"/>
              <a:t> </a:t>
            </a:r>
          </a:p>
        </p:txBody>
      </p:sp>
    </p:spTree>
    <p:extLst>
      <p:ext uri="{BB962C8B-B14F-4D97-AF65-F5344CB8AC3E}">
        <p14:creationId xmlns:p14="http://schemas.microsoft.com/office/powerpoint/2010/main" val="2243556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FAE9-3079-CD46-85CC-E565B1A93B44}"/>
              </a:ext>
            </a:extLst>
          </p:cNvPr>
          <p:cNvSpPr>
            <a:spLocks noGrp="1"/>
          </p:cNvSpPr>
          <p:nvPr>
            <p:ph type="title"/>
          </p:nvPr>
        </p:nvSpPr>
        <p:spPr/>
        <p:txBody>
          <a:bodyPr/>
          <a:lstStyle/>
          <a:p>
            <a:pPr algn="ctr"/>
            <a:r>
              <a:rPr lang="en-US" dirty="0"/>
              <a:t>Questions!?</a:t>
            </a:r>
          </a:p>
        </p:txBody>
      </p:sp>
      <p:sp>
        <p:nvSpPr>
          <p:cNvPr id="4" name="TextBox 3">
            <a:extLst>
              <a:ext uri="{FF2B5EF4-FFF2-40B4-BE49-F238E27FC236}">
                <a16:creationId xmlns:a16="http://schemas.microsoft.com/office/drawing/2014/main" id="{A8F28C99-7BA1-C144-BACE-992B1DA5B713}"/>
              </a:ext>
            </a:extLst>
          </p:cNvPr>
          <p:cNvSpPr txBox="1"/>
          <p:nvPr/>
        </p:nvSpPr>
        <p:spPr>
          <a:xfrm>
            <a:off x="7713002" y="2838326"/>
            <a:ext cx="4062697" cy="2693045"/>
          </a:xfrm>
          <a:prstGeom prst="rect">
            <a:avLst/>
          </a:prstGeom>
          <a:noFill/>
        </p:spPr>
        <p:txBody>
          <a:bodyPr wrap="square" rtlCol="0">
            <a:spAutoFit/>
          </a:bodyPr>
          <a:lstStyle/>
          <a:p>
            <a:pPr algn="ctr">
              <a:spcAft>
                <a:spcPts val="600"/>
              </a:spcAft>
            </a:pPr>
            <a:r>
              <a:rPr lang="en-US" sz="2400" b="1" u="sng" dirty="0">
                <a:latin typeface="Arial" panose="020B0604020202020204" pitchFamily="34" charset="0"/>
                <a:cs typeface="Arial" panose="020B0604020202020204" pitchFamily="34" charset="0"/>
              </a:rPr>
              <a:t>Contact Us:</a:t>
            </a:r>
          </a:p>
          <a:p>
            <a:pPr algn="ctr">
              <a:spcAft>
                <a:spcPts val="600"/>
              </a:spcAft>
            </a:pPr>
            <a:endParaRPr lang="en-US" sz="2000" dirty="0">
              <a:latin typeface="Arial" panose="020B0604020202020204" pitchFamily="34" charset="0"/>
              <a:cs typeface="Arial" panose="020B0604020202020204" pitchFamily="34" charset="0"/>
            </a:endParaRPr>
          </a:p>
          <a:p>
            <a:pPr algn="ctr">
              <a:spcAft>
                <a:spcPts val="600"/>
              </a:spcAft>
            </a:pPr>
            <a:r>
              <a:rPr lang="en-US" sz="2000" dirty="0">
                <a:latin typeface="Arial" panose="020B0604020202020204" pitchFamily="34" charset="0"/>
                <a:cs typeface="Arial" panose="020B0604020202020204" pitchFamily="34" charset="0"/>
              </a:rPr>
              <a:t>Andrew Carpenter </a:t>
            </a:r>
            <a:r>
              <a:rPr lang="en-US" sz="2000" dirty="0">
                <a:latin typeface="Arial" panose="020B0604020202020204" pitchFamily="34" charset="0"/>
                <a:cs typeface="Arial" panose="020B0604020202020204" pitchFamily="34" charset="0"/>
                <a:hlinkClick r:id="rId3"/>
              </a:rPr>
              <a:t>carpenter@ctaa.org</a:t>
            </a:r>
            <a:endParaRPr lang="en-US" sz="2000" dirty="0">
              <a:latin typeface="Arial" panose="020B0604020202020204" pitchFamily="34" charset="0"/>
              <a:cs typeface="Arial" panose="020B0604020202020204" pitchFamily="34" charset="0"/>
            </a:endParaRPr>
          </a:p>
          <a:p>
            <a:pPr algn="ctr">
              <a:spcAft>
                <a:spcPts val="600"/>
              </a:spcAft>
            </a:pPr>
            <a:endParaRPr lang="en-US" sz="2000" dirty="0">
              <a:latin typeface="Arial" panose="020B0604020202020204" pitchFamily="34" charset="0"/>
              <a:cs typeface="Arial" panose="020B0604020202020204" pitchFamily="34" charset="0"/>
            </a:endParaRPr>
          </a:p>
          <a:p>
            <a:pPr algn="ctr">
              <a:spcAft>
                <a:spcPts val="600"/>
              </a:spcAft>
            </a:pPr>
            <a:r>
              <a:rPr lang="en-US" sz="2000" dirty="0">
                <a:latin typeface="Arial" panose="020B0604020202020204" pitchFamily="34" charset="0"/>
                <a:cs typeface="Arial" panose="020B0604020202020204" pitchFamily="34" charset="0"/>
              </a:rPr>
              <a:t>Erich Lange</a:t>
            </a:r>
          </a:p>
          <a:p>
            <a:pPr algn="ctr">
              <a:spcAft>
                <a:spcPts val="600"/>
              </a:spcAft>
            </a:pP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hlinkClick r:id="rId4"/>
              </a:rPr>
              <a:t>lange@ctaa.org</a:t>
            </a:r>
            <a:r>
              <a:rPr lang="en-US" sz="2000" dirty="0">
                <a:latin typeface="Arial" panose="020B0604020202020204" pitchFamily="34" charset="0"/>
                <a:cs typeface="Arial" panose="020B0604020202020204" pitchFamily="34" charset="0"/>
              </a:rPr>
              <a:t> </a:t>
            </a:r>
          </a:p>
        </p:txBody>
      </p:sp>
      <p:pic>
        <p:nvPicPr>
          <p:cNvPr id="5" name="Picture 4">
            <a:extLst>
              <a:ext uri="{FF2B5EF4-FFF2-40B4-BE49-F238E27FC236}">
                <a16:creationId xmlns:a16="http://schemas.microsoft.com/office/drawing/2014/main" id="{749BE380-0378-5245-8172-755A6F060045}"/>
              </a:ext>
            </a:extLst>
          </p:cNvPr>
          <p:cNvPicPr>
            <a:picLocks noChangeAspect="1"/>
          </p:cNvPicPr>
          <p:nvPr/>
        </p:nvPicPr>
        <p:blipFill>
          <a:blip r:embed="rId5"/>
          <a:stretch>
            <a:fillRect/>
          </a:stretch>
        </p:blipFill>
        <p:spPr>
          <a:xfrm>
            <a:off x="5006068" y="2838326"/>
            <a:ext cx="2706934" cy="2706934"/>
          </a:xfrm>
          <a:prstGeom prst="rect">
            <a:avLst/>
          </a:prstGeom>
          <a:ln>
            <a:solidFill>
              <a:schemeClr val="tx1"/>
            </a:solidFill>
          </a:ln>
        </p:spPr>
      </p:pic>
      <p:sp>
        <p:nvSpPr>
          <p:cNvPr id="6" name="TextBox 5">
            <a:extLst>
              <a:ext uri="{FF2B5EF4-FFF2-40B4-BE49-F238E27FC236}">
                <a16:creationId xmlns:a16="http://schemas.microsoft.com/office/drawing/2014/main" id="{DEF97877-E3B6-9946-8729-425F136A7EEA}"/>
              </a:ext>
            </a:extLst>
          </p:cNvPr>
          <p:cNvSpPr txBox="1"/>
          <p:nvPr/>
        </p:nvSpPr>
        <p:spPr>
          <a:xfrm>
            <a:off x="465613" y="3068408"/>
            <a:ext cx="4195379" cy="2062103"/>
          </a:xfrm>
          <a:prstGeom prst="rect">
            <a:avLst/>
          </a:prstGeom>
          <a:noFill/>
        </p:spPr>
        <p:txBody>
          <a:bodyPr wrap="none" rtlCol="0">
            <a:spAutoFit/>
          </a:bodyPr>
          <a:lstStyle/>
          <a:p>
            <a:pPr algn="ctr">
              <a:spcAft>
                <a:spcPts val="600"/>
              </a:spcAft>
            </a:pPr>
            <a:r>
              <a:rPr lang="en-US" sz="2400" b="1" u="sng" dirty="0">
                <a:latin typeface="Arial" panose="020B0604020202020204" pitchFamily="34" charset="0"/>
                <a:cs typeface="Arial" panose="020B0604020202020204" pitchFamily="34" charset="0"/>
              </a:rPr>
              <a:t>N-CATT Newsletter</a:t>
            </a:r>
          </a:p>
          <a:p>
            <a:pPr marL="342900" indent="-342900" algn="ctr">
              <a:spcAft>
                <a:spcPts val="600"/>
              </a:spcAft>
              <a:buFont typeface="Wingdings" pitchFamily="2" charset="2"/>
              <a:buChar char="ü"/>
            </a:pPr>
            <a:r>
              <a:rPr lang="en-US" sz="2000" dirty="0">
                <a:latin typeface="Arial" panose="020B0604020202020204" pitchFamily="34" charset="0"/>
                <a:cs typeface="Arial" panose="020B0604020202020204" pitchFamily="34" charset="0"/>
              </a:rPr>
              <a:t>Recent transit news</a:t>
            </a:r>
          </a:p>
          <a:p>
            <a:pPr marL="342900" indent="-342900" algn="ctr">
              <a:spcAft>
                <a:spcPts val="600"/>
              </a:spcAft>
              <a:buFont typeface="Wingdings" pitchFamily="2" charset="2"/>
              <a:buChar char="ü"/>
            </a:pPr>
            <a:r>
              <a:rPr lang="en-US" sz="2000" dirty="0">
                <a:latin typeface="Arial" panose="020B0604020202020204" pitchFamily="34" charset="0"/>
                <a:cs typeface="Arial" panose="020B0604020202020204" pitchFamily="34" charset="0"/>
              </a:rPr>
              <a:t>Funding opportunities</a:t>
            </a:r>
          </a:p>
          <a:p>
            <a:pPr marL="342900" indent="-342900" algn="ctr">
              <a:spcAft>
                <a:spcPts val="600"/>
              </a:spcAft>
              <a:buFont typeface="Wingdings" pitchFamily="2" charset="2"/>
              <a:buChar char="ü"/>
            </a:pPr>
            <a:r>
              <a:rPr lang="en-US" sz="2000" dirty="0">
                <a:latin typeface="Arial" panose="020B0604020202020204" pitchFamily="34" charset="0"/>
                <a:cs typeface="Arial" panose="020B0604020202020204" pitchFamily="34" charset="0"/>
              </a:rPr>
              <a:t>Resources, skill-building &amp; more</a:t>
            </a:r>
          </a:p>
          <a:p>
            <a:pPr algn="ctr">
              <a:spcAft>
                <a:spcPts val="600"/>
              </a:spcAft>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56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CECC-1C32-4840-BC78-2A7171C1A48B}"/>
              </a:ext>
            </a:extLst>
          </p:cNvPr>
          <p:cNvSpPr>
            <a:spLocks noGrp="1"/>
          </p:cNvSpPr>
          <p:nvPr>
            <p:ph type="title"/>
          </p:nvPr>
        </p:nvSpPr>
        <p:spPr/>
        <p:txBody>
          <a:bodyPr/>
          <a:lstStyle/>
          <a:p>
            <a:r>
              <a:rPr lang="en-US" dirty="0"/>
              <a:t>National Center for Applied Transit Technology</a:t>
            </a:r>
          </a:p>
        </p:txBody>
      </p:sp>
      <p:sp>
        <p:nvSpPr>
          <p:cNvPr id="3" name="Content Placeholder 2">
            <a:extLst>
              <a:ext uri="{FF2B5EF4-FFF2-40B4-BE49-F238E27FC236}">
                <a16:creationId xmlns:a16="http://schemas.microsoft.com/office/drawing/2014/main" id="{C7891B48-93E1-8145-9293-7E33765D947D}"/>
              </a:ext>
            </a:extLst>
          </p:cNvPr>
          <p:cNvSpPr>
            <a:spLocks noGrp="1"/>
          </p:cNvSpPr>
          <p:nvPr>
            <p:ph idx="1"/>
          </p:nvPr>
        </p:nvSpPr>
        <p:spPr>
          <a:xfrm>
            <a:off x="581192" y="1947334"/>
            <a:ext cx="11029615" cy="4910666"/>
          </a:xfrm>
        </p:spPr>
        <p:txBody>
          <a:bodyPr>
            <a:normAutofit lnSpcReduction="10000"/>
          </a:bodyPr>
          <a:lstStyle/>
          <a:p>
            <a:r>
              <a:rPr lang="en-US" sz="2000" dirty="0">
                <a:solidFill>
                  <a:schemeClr val="tx1"/>
                </a:solidFill>
              </a:rPr>
              <a:t>Walking small agencies through the technology landscape</a:t>
            </a:r>
          </a:p>
          <a:p>
            <a:pPr lvl="1"/>
            <a:r>
              <a:rPr lang="en-US" sz="1800" dirty="0">
                <a:solidFill>
                  <a:schemeClr val="tx1"/>
                </a:solidFill>
              </a:rPr>
              <a:t>Lessons learned, trends, strategies</a:t>
            </a:r>
          </a:p>
          <a:p>
            <a:pPr lvl="1"/>
            <a:r>
              <a:rPr lang="en-US" sz="1800" dirty="0">
                <a:solidFill>
                  <a:schemeClr val="tx1"/>
                </a:solidFill>
              </a:rPr>
              <a:t>Enabling Technology Transfer</a:t>
            </a:r>
          </a:p>
          <a:p>
            <a:r>
              <a:rPr lang="en-US" sz="2000" dirty="0">
                <a:solidFill>
                  <a:schemeClr val="tx1"/>
                </a:solidFill>
              </a:rPr>
              <a:t>Tech University</a:t>
            </a:r>
          </a:p>
          <a:p>
            <a:pPr lvl="1"/>
            <a:r>
              <a:rPr lang="en-US" sz="1800" dirty="0">
                <a:solidFill>
                  <a:schemeClr val="tx1"/>
                </a:solidFill>
              </a:rPr>
              <a:t>Guidebooks: Practical, actionable information on addressing tech topics</a:t>
            </a:r>
          </a:p>
          <a:p>
            <a:pPr lvl="1"/>
            <a:r>
              <a:rPr lang="en-US" sz="1800" dirty="0">
                <a:solidFill>
                  <a:schemeClr val="tx1"/>
                </a:solidFill>
              </a:rPr>
              <a:t>Video profiles: Highlights of innovations in the industry</a:t>
            </a:r>
          </a:p>
          <a:p>
            <a:pPr lvl="1"/>
            <a:r>
              <a:rPr lang="en-US" sz="1800" dirty="0">
                <a:solidFill>
                  <a:schemeClr val="tx1"/>
                </a:solidFill>
              </a:rPr>
              <a:t>Podcasts: In-depth discussions of advances in the industry</a:t>
            </a:r>
          </a:p>
          <a:p>
            <a:pPr lvl="1"/>
            <a:r>
              <a:rPr lang="en-US" sz="1800" dirty="0">
                <a:solidFill>
                  <a:schemeClr val="tx1"/>
                </a:solidFill>
              </a:rPr>
              <a:t>Webinars: Introductions and Q&amp;As on important tech topics</a:t>
            </a:r>
          </a:p>
          <a:p>
            <a:r>
              <a:rPr lang="en-US" sz="2000" dirty="0">
                <a:solidFill>
                  <a:schemeClr val="tx1"/>
                </a:solidFill>
              </a:rPr>
              <a:t>In the Works</a:t>
            </a:r>
          </a:p>
          <a:p>
            <a:pPr lvl="1"/>
            <a:r>
              <a:rPr lang="en-US" sz="1800" dirty="0">
                <a:solidFill>
                  <a:schemeClr val="tx1"/>
                </a:solidFill>
              </a:rPr>
              <a:t>Technology Decision Tools</a:t>
            </a:r>
          </a:p>
          <a:p>
            <a:pPr lvl="1"/>
            <a:r>
              <a:rPr lang="en-US" sz="1800" dirty="0">
                <a:solidFill>
                  <a:schemeClr val="tx1"/>
                </a:solidFill>
              </a:rPr>
              <a:t>Cybersecurity Symposium</a:t>
            </a:r>
          </a:p>
          <a:p>
            <a:pPr lvl="1"/>
            <a:r>
              <a:rPr lang="en-US" sz="1800" dirty="0">
                <a:solidFill>
                  <a:schemeClr val="tx1"/>
                </a:solidFill>
              </a:rPr>
              <a:t>Data Skills Resources</a:t>
            </a:r>
          </a:p>
        </p:txBody>
      </p:sp>
      <p:pic>
        <p:nvPicPr>
          <p:cNvPr id="5" name="Picture 4">
            <a:extLst>
              <a:ext uri="{FF2B5EF4-FFF2-40B4-BE49-F238E27FC236}">
                <a16:creationId xmlns:a16="http://schemas.microsoft.com/office/drawing/2014/main" id="{03C542F6-4584-5D42-9B19-9C8F417A89C8}"/>
              </a:ext>
            </a:extLst>
          </p:cNvPr>
          <p:cNvPicPr>
            <a:picLocks noChangeAspect="1"/>
          </p:cNvPicPr>
          <p:nvPr/>
        </p:nvPicPr>
        <p:blipFill>
          <a:blip r:embed="rId2"/>
          <a:stretch>
            <a:fillRect/>
          </a:stretch>
        </p:blipFill>
        <p:spPr>
          <a:xfrm>
            <a:off x="9748157" y="4414157"/>
            <a:ext cx="2443843" cy="2443843"/>
          </a:xfrm>
          <a:prstGeom prst="rect">
            <a:avLst/>
          </a:prstGeom>
        </p:spPr>
      </p:pic>
    </p:spTree>
    <p:extLst>
      <p:ext uri="{BB962C8B-B14F-4D97-AF65-F5344CB8AC3E}">
        <p14:creationId xmlns:p14="http://schemas.microsoft.com/office/powerpoint/2010/main" val="260103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383E1-E444-B541-B197-8E5895E0FEA4}"/>
              </a:ext>
            </a:extLst>
          </p:cNvPr>
          <p:cNvSpPr>
            <a:spLocks noGrp="1"/>
          </p:cNvSpPr>
          <p:nvPr>
            <p:ph type="title"/>
          </p:nvPr>
        </p:nvSpPr>
        <p:spPr/>
        <p:txBody>
          <a:bodyPr/>
          <a:lstStyle/>
          <a:p>
            <a:r>
              <a:rPr lang="en-US" dirty="0"/>
              <a:t>Technical Assistance</a:t>
            </a:r>
          </a:p>
        </p:txBody>
      </p:sp>
      <p:sp>
        <p:nvSpPr>
          <p:cNvPr id="3" name="Content Placeholder 2">
            <a:extLst>
              <a:ext uri="{FF2B5EF4-FFF2-40B4-BE49-F238E27FC236}">
                <a16:creationId xmlns:a16="http://schemas.microsoft.com/office/drawing/2014/main" id="{746C86F0-19C5-0E44-8E3C-698693C53C69}"/>
              </a:ext>
            </a:extLst>
          </p:cNvPr>
          <p:cNvSpPr>
            <a:spLocks noGrp="1"/>
          </p:cNvSpPr>
          <p:nvPr>
            <p:ph idx="1"/>
          </p:nvPr>
        </p:nvSpPr>
        <p:spPr>
          <a:xfrm>
            <a:off x="581192" y="2062930"/>
            <a:ext cx="11029615" cy="4512968"/>
          </a:xfrm>
        </p:spPr>
        <p:txBody>
          <a:bodyPr>
            <a:normAutofit/>
          </a:bodyPr>
          <a:lstStyle/>
          <a:p>
            <a:r>
              <a:rPr lang="en-US" dirty="0">
                <a:solidFill>
                  <a:schemeClr val="tx1"/>
                </a:solidFill>
              </a:rPr>
              <a:t>Strategic Technology Technical Assistance Teams (STTATs)</a:t>
            </a:r>
          </a:p>
          <a:p>
            <a:pPr lvl="1"/>
            <a:r>
              <a:rPr lang="en-US" dirty="0">
                <a:solidFill>
                  <a:schemeClr val="tx1"/>
                </a:solidFill>
              </a:rPr>
              <a:t>Multiple meetings to identify challenges and goals to identify a road map</a:t>
            </a:r>
          </a:p>
          <a:p>
            <a:pPr lvl="1"/>
            <a:r>
              <a:rPr lang="en-US" dirty="0">
                <a:solidFill>
                  <a:schemeClr val="tx1"/>
                </a:solidFill>
              </a:rPr>
              <a:t>Will result in general tech implementation plans, RFPs for technology implementations</a:t>
            </a:r>
          </a:p>
          <a:p>
            <a:r>
              <a:rPr lang="en-US" dirty="0">
                <a:solidFill>
                  <a:schemeClr val="tx1"/>
                </a:solidFill>
              </a:rPr>
              <a:t>Technology Summits</a:t>
            </a:r>
          </a:p>
          <a:p>
            <a:pPr lvl="1"/>
            <a:r>
              <a:rPr lang="en-US" dirty="0">
                <a:solidFill>
                  <a:schemeClr val="tx1"/>
                </a:solidFill>
              </a:rPr>
              <a:t>Co-hosted with State DOTs, MPOs, Tribal Consortiums</a:t>
            </a:r>
          </a:p>
          <a:p>
            <a:pPr lvl="1"/>
            <a:r>
              <a:rPr lang="en-US" dirty="0">
                <a:solidFill>
                  <a:schemeClr val="tx1"/>
                </a:solidFill>
              </a:rPr>
              <a:t>Identify priorities and road maps for statewide/regional technology investments</a:t>
            </a:r>
          </a:p>
          <a:p>
            <a:pPr lvl="1"/>
            <a:r>
              <a:rPr lang="en-US" dirty="0">
                <a:solidFill>
                  <a:schemeClr val="tx1"/>
                </a:solidFill>
              </a:rPr>
              <a:t>Have led to RFPs, working groups, and implementation plans</a:t>
            </a:r>
          </a:p>
          <a:p>
            <a:r>
              <a:rPr lang="en-US" dirty="0">
                <a:solidFill>
                  <a:schemeClr val="tx1"/>
                </a:solidFill>
              </a:rPr>
              <a:t>Workshops</a:t>
            </a:r>
          </a:p>
          <a:p>
            <a:pPr lvl="1"/>
            <a:r>
              <a:rPr lang="en-US" dirty="0">
                <a:solidFill>
                  <a:schemeClr val="tx1"/>
                </a:solidFill>
              </a:rPr>
              <a:t>Skill-building events to help managers better make decisions</a:t>
            </a:r>
          </a:p>
          <a:p>
            <a:pPr lvl="1"/>
            <a:r>
              <a:rPr lang="en-US" dirty="0">
                <a:solidFill>
                  <a:schemeClr val="tx1"/>
                </a:solidFill>
              </a:rPr>
              <a:t>Open-Source GIS Skills; Service Design Analysis; Data Dashboards</a:t>
            </a:r>
          </a:p>
        </p:txBody>
      </p:sp>
      <p:pic>
        <p:nvPicPr>
          <p:cNvPr id="5" name="Picture 4">
            <a:extLst>
              <a:ext uri="{FF2B5EF4-FFF2-40B4-BE49-F238E27FC236}">
                <a16:creationId xmlns:a16="http://schemas.microsoft.com/office/drawing/2014/main" id="{4229E89F-705D-D746-8CE4-C5821F59FE1C}"/>
              </a:ext>
            </a:extLst>
          </p:cNvPr>
          <p:cNvPicPr>
            <a:picLocks noChangeAspect="1"/>
          </p:cNvPicPr>
          <p:nvPr/>
        </p:nvPicPr>
        <p:blipFill rotWithShape="1">
          <a:blip r:embed="rId2"/>
          <a:srcRect r="16935"/>
          <a:stretch/>
        </p:blipFill>
        <p:spPr>
          <a:xfrm>
            <a:off x="9572016" y="5589278"/>
            <a:ext cx="2619983" cy="1268722"/>
          </a:xfrm>
          <a:prstGeom prst="rect">
            <a:avLst/>
          </a:prstGeom>
        </p:spPr>
      </p:pic>
    </p:spTree>
    <p:extLst>
      <p:ext uri="{BB962C8B-B14F-4D97-AF65-F5344CB8AC3E}">
        <p14:creationId xmlns:p14="http://schemas.microsoft.com/office/powerpoint/2010/main" val="347233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D454-54E4-9849-BBA8-5AAD47634B62}"/>
              </a:ext>
            </a:extLst>
          </p:cNvPr>
          <p:cNvSpPr>
            <a:spLocks noGrp="1"/>
          </p:cNvSpPr>
          <p:nvPr>
            <p:ph type="title"/>
          </p:nvPr>
        </p:nvSpPr>
        <p:spPr/>
        <p:txBody>
          <a:bodyPr/>
          <a:lstStyle/>
          <a:p>
            <a:r>
              <a:rPr lang="en-US" dirty="0"/>
              <a:t>Future N-CATT Content</a:t>
            </a:r>
          </a:p>
        </p:txBody>
      </p:sp>
      <p:sp>
        <p:nvSpPr>
          <p:cNvPr id="3" name="Content Placeholder 2">
            <a:extLst>
              <a:ext uri="{FF2B5EF4-FFF2-40B4-BE49-F238E27FC236}">
                <a16:creationId xmlns:a16="http://schemas.microsoft.com/office/drawing/2014/main" id="{80AA84C5-3C36-E744-AB5A-48585C776BBE}"/>
              </a:ext>
            </a:extLst>
          </p:cNvPr>
          <p:cNvSpPr>
            <a:spLocks noGrp="1"/>
          </p:cNvSpPr>
          <p:nvPr>
            <p:ph idx="1"/>
          </p:nvPr>
        </p:nvSpPr>
        <p:spPr>
          <a:xfrm>
            <a:off x="581192" y="2102119"/>
            <a:ext cx="11029615" cy="4434868"/>
          </a:xfrm>
        </p:spPr>
        <p:txBody>
          <a:bodyPr>
            <a:normAutofit/>
          </a:bodyPr>
          <a:lstStyle/>
          <a:p>
            <a:pPr marL="403225" lvl="1" indent="-296863">
              <a:spcBef>
                <a:spcPts val="0"/>
              </a:spcBef>
              <a:spcAft>
                <a:spcPts val="500"/>
              </a:spcAft>
            </a:pPr>
            <a:r>
              <a:rPr lang="en-US" sz="1800" dirty="0">
                <a:solidFill>
                  <a:schemeClr val="tx1"/>
                </a:solidFill>
              </a:rPr>
              <a:t>Cybersecurity Symposium – half-day event to help transit agencies understand their risks and begin developing plans to address risks.</a:t>
            </a:r>
          </a:p>
          <a:p>
            <a:pPr marL="106362" lvl="1" indent="0">
              <a:spcBef>
                <a:spcPts val="0"/>
              </a:spcBef>
              <a:spcAft>
                <a:spcPts val="500"/>
              </a:spcAft>
              <a:buNone/>
            </a:pPr>
            <a:endParaRPr lang="en-US" sz="1800" dirty="0">
              <a:solidFill>
                <a:schemeClr val="tx1"/>
              </a:solidFill>
            </a:endParaRPr>
          </a:p>
          <a:p>
            <a:pPr marL="403225" lvl="1" indent="-296863">
              <a:spcBef>
                <a:spcPts val="0"/>
              </a:spcBef>
              <a:spcAft>
                <a:spcPts val="500"/>
              </a:spcAft>
            </a:pPr>
            <a:r>
              <a:rPr lang="en-US" sz="1800" dirty="0">
                <a:solidFill>
                  <a:schemeClr val="tx1"/>
                </a:solidFill>
              </a:rPr>
              <a:t>Entry-Level Tech Tools – build simple tools that transit agencies who don’t need sophisticated software can adopt into their systems.</a:t>
            </a:r>
          </a:p>
          <a:p>
            <a:pPr marL="687388" lvl="2" indent="-296863">
              <a:spcBef>
                <a:spcPts val="0"/>
              </a:spcBef>
              <a:spcAft>
                <a:spcPts val="500"/>
              </a:spcAft>
            </a:pPr>
            <a:r>
              <a:rPr lang="en-US" sz="1600" dirty="0">
                <a:solidFill>
                  <a:schemeClr val="tx1"/>
                </a:solidFill>
              </a:rPr>
              <a:t>E.g. Google Form complaint tracker</a:t>
            </a:r>
          </a:p>
          <a:p>
            <a:pPr marL="390525" lvl="2" indent="0">
              <a:spcBef>
                <a:spcPts val="0"/>
              </a:spcBef>
              <a:spcAft>
                <a:spcPts val="500"/>
              </a:spcAft>
              <a:buNone/>
            </a:pPr>
            <a:endParaRPr lang="en-US" sz="1600" dirty="0">
              <a:solidFill>
                <a:schemeClr val="tx1"/>
              </a:solidFill>
            </a:endParaRPr>
          </a:p>
          <a:p>
            <a:pPr marL="403225" lvl="1" indent="-296863">
              <a:spcBef>
                <a:spcPts val="0"/>
              </a:spcBef>
              <a:spcAft>
                <a:spcPts val="500"/>
              </a:spcAft>
            </a:pPr>
            <a:r>
              <a:rPr lang="en-US" sz="1800" dirty="0">
                <a:solidFill>
                  <a:schemeClr val="tx1"/>
                </a:solidFill>
              </a:rPr>
              <a:t>Technology Resilience Resource – an online resource to guide transit agencies through resilience planning for their technology systems.</a:t>
            </a:r>
          </a:p>
          <a:p>
            <a:pPr marL="106362" lvl="1" indent="0">
              <a:spcBef>
                <a:spcPts val="0"/>
              </a:spcBef>
              <a:spcAft>
                <a:spcPts val="500"/>
              </a:spcAft>
              <a:buNone/>
            </a:pPr>
            <a:endParaRPr lang="en-US" dirty="0">
              <a:solidFill>
                <a:schemeClr val="tx1"/>
              </a:solidFill>
            </a:endParaRPr>
          </a:p>
          <a:p>
            <a:pPr marL="403225" lvl="1" indent="-296863">
              <a:spcBef>
                <a:spcPts val="0"/>
              </a:spcBef>
              <a:spcAft>
                <a:spcPts val="500"/>
              </a:spcAft>
            </a:pPr>
            <a:r>
              <a:rPr lang="en-US" sz="1800" dirty="0">
                <a:solidFill>
                  <a:schemeClr val="tx1"/>
                </a:solidFill>
              </a:rPr>
              <a:t>Implementation Worksheets – a series of worksheets on implementing new technologies that agency staff can use to visualize how they might address the various components of implementing new technologies. Intended to build on the content from guidebooks and other activities.</a:t>
            </a:r>
          </a:p>
        </p:txBody>
      </p:sp>
    </p:spTree>
    <p:extLst>
      <p:ext uri="{BB962C8B-B14F-4D97-AF65-F5344CB8AC3E}">
        <p14:creationId xmlns:p14="http://schemas.microsoft.com/office/powerpoint/2010/main" val="3587110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FTA Sponsored Technical Assistance Programs</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2" y="2218266"/>
            <a:ext cx="11029615" cy="4415997"/>
          </a:xfrm>
        </p:spPr>
        <p:txBody>
          <a:bodyPr>
            <a:normAutofit fontScale="92500" lnSpcReduction="10000"/>
          </a:bodyPr>
          <a:lstStyle/>
          <a:p>
            <a:r>
              <a:rPr lang="en-US" dirty="0">
                <a:solidFill>
                  <a:schemeClr val="tx1"/>
                </a:solidFill>
                <a:hlinkClick r:id="rId2">
                  <a:extLst>
                    <a:ext uri="{A12FA001-AC4F-418D-AE19-62706E023703}">
                      <ahyp:hlinkClr xmlns:ahyp="http://schemas.microsoft.com/office/drawing/2018/hyperlinkcolor" val="tx"/>
                    </a:ext>
                  </a:extLst>
                </a:hlinkClick>
              </a:rPr>
              <a:t>National Center for Mobility Management (NCMM)</a:t>
            </a:r>
            <a:r>
              <a:rPr lang="en-US" u="sng" dirty="0">
                <a:solidFill>
                  <a:schemeClr val="tx1"/>
                </a:solidFill>
                <a:hlinkClick r:id="rId2">
                  <a:extLst>
                    <a:ext uri="{A12FA001-AC4F-418D-AE19-62706E023703}">
                      <ahyp:hlinkClr xmlns:ahyp="http://schemas.microsoft.com/office/drawing/2018/hyperlinkcolor" val="tx"/>
                    </a:ext>
                  </a:extLst>
                </a:hlinkClick>
              </a:rPr>
              <a:t>: </a:t>
            </a:r>
            <a:r>
              <a:rPr lang="en-US" dirty="0">
                <a:solidFill>
                  <a:schemeClr val="tx1"/>
                </a:solidFill>
              </a:rPr>
              <a:t>Connects people to transportation options, working across sectors.</a:t>
            </a:r>
          </a:p>
          <a:p>
            <a:pPr marL="0" indent="0">
              <a:buNone/>
            </a:pPr>
            <a:endParaRPr lang="en-US"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National Aging and Disability Transportation Center (NADTC):</a:t>
            </a:r>
            <a:r>
              <a:rPr lang="en-US" dirty="0">
                <a:solidFill>
                  <a:schemeClr val="tx1"/>
                </a:solidFill>
              </a:rPr>
              <a:t> transportation options that serve the needs of people with disabilities, seniors and caregivers.</a:t>
            </a:r>
          </a:p>
          <a:p>
            <a:pPr marL="0" indent="0">
              <a:buNone/>
            </a:pP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National Rural Transit Assistance Program (RTAP):</a:t>
            </a:r>
            <a:r>
              <a:rPr lang="en-US" u="sng" dirty="0">
                <a:solidFill>
                  <a:schemeClr val="tx1"/>
                </a:solidFill>
                <a:hlinkClick r:id="rId4">
                  <a:extLst>
                    <a:ext uri="{A12FA001-AC4F-418D-AE19-62706E023703}">
                      <ahyp:hlinkClr xmlns:ahyp="http://schemas.microsoft.com/office/drawing/2018/hyperlinkcolor" val="tx"/>
                    </a:ext>
                  </a:extLst>
                </a:hlinkClick>
              </a:rPr>
              <a:t> </a:t>
            </a:r>
            <a:r>
              <a:rPr lang="en-US" dirty="0">
                <a:solidFill>
                  <a:schemeClr val="tx1"/>
                </a:solidFill>
              </a:rPr>
              <a:t>Free training, workshops, resources for rural &amp; tribal agencies.</a:t>
            </a:r>
          </a:p>
          <a:p>
            <a:endParaRPr lang="en-US" dirty="0">
              <a:solidFill>
                <a:schemeClr val="tx1"/>
              </a:solidFill>
              <a:hlinkClick r:id="rId5">
                <a:extLst>
                  <a:ext uri="{A12FA001-AC4F-418D-AE19-62706E023703}">
                    <ahyp:hlinkClr xmlns:ahyp="http://schemas.microsoft.com/office/drawing/2018/hyperlinkcolor" val="tx"/>
                  </a:ext>
                </a:extLst>
              </a:hlinkClick>
            </a:endParaRPr>
          </a:p>
          <a:p>
            <a:r>
              <a:rPr lang="en-US" dirty="0">
                <a:solidFill>
                  <a:schemeClr val="tx1"/>
                </a:solidFill>
                <a:hlinkClick r:id="rId5">
                  <a:extLst>
                    <a:ext uri="{A12FA001-AC4F-418D-AE19-62706E023703}">
                      <ahyp:hlinkClr xmlns:ahyp="http://schemas.microsoft.com/office/drawing/2018/hyperlinkcolor" val="tx"/>
                    </a:ext>
                  </a:extLst>
                </a:hlinkClick>
              </a:rPr>
              <a:t>Transit Planning 4 All (TP4A):</a:t>
            </a:r>
            <a:r>
              <a:rPr lang="en-US" dirty="0">
                <a:solidFill>
                  <a:schemeClr val="tx1"/>
                </a:solidFill>
              </a:rPr>
              <a:t> Inclusive and coordinated transportation planning, evolving into Accessible Transportation Resource Center (ATRC).</a:t>
            </a:r>
          </a:p>
          <a:p>
            <a:endParaRPr lang="en-US" dirty="0">
              <a:solidFill>
                <a:schemeClr val="tx1"/>
              </a:solidFill>
            </a:endParaRPr>
          </a:p>
          <a:p>
            <a:r>
              <a:rPr lang="en-US" u="sng" dirty="0">
                <a:solidFill>
                  <a:schemeClr val="tx1"/>
                </a:solidFill>
                <a:hlinkClick r:id="rId6">
                  <a:extLst>
                    <a:ext uri="{A12FA001-AC4F-418D-AE19-62706E023703}">
                      <ahyp:hlinkClr xmlns:ahyp="http://schemas.microsoft.com/office/drawing/2018/hyperlinkcolor" val="tx"/>
                    </a:ext>
                  </a:extLst>
                </a:hlinkClick>
              </a:rPr>
              <a:t>Shared Use Mobility Center (SUMC):</a:t>
            </a:r>
            <a:r>
              <a:rPr lang="en-US" dirty="0">
                <a:solidFill>
                  <a:schemeClr val="tx1"/>
                </a:solidFill>
              </a:rPr>
              <a:t> P</a:t>
            </a:r>
            <a:r>
              <a:rPr lang="en-US" dirty="0"/>
              <a:t>ilot programs, conducts new research, and provides policy and technical expertise to cities and regions.</a:t>
            </a:r>
            <a:endParaRPr lang="en-US" dirty="0">
              <a:solidFill>
                <a:schemeClr val="tx1"/>
              </a:solidFill>
            </a:endParaRPr>
          </a:p>
        </p:txBody>
      </p:sp>
    </p:spTree>
    <p:extLst>
      <p:ext uri="{BB962C8B-B14F-4D97-AF65-F5344CB8AC3E}">
        <p14:creationId xmlns:p14="http://schemas.microsoft.com/office/powerpoint/2010/main" val="268771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U.S. Department of Transportation (USDOT) Programs</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2" y="1845733"/>
            <a:ext cx="11029615" cy="4893734"/>
          </a:xfrm>
        </p:spPr>
        <p:txBody>
          <a:bodyPr>
            <a:normAutofit/>
          </a:bodyPr>
          <a:lstStyle/>
          <a:p>
            <a:r>
              <a:rPr lang="en-US" sz="1600" dirty="0">
                <a:solidFill>
                  <a:schemeClr val="tx1"/>
                </a:solidFill>
                <a:hlinkClick r:id="rId2">
                  <a:extLst>
                    <a:ext uri="{A12FA001-AC4F-418D-AE19-62706E023703}">
                      <ahyp:hlinkClr xmlns:ahyp="http://schemas.microsoft.com/office/drawing/2018/hyperlinkcolor" val="tx"/>
                    </a:ext>
                  </a:extLst>
                </a:hlinkClick>
              </a:rPr>
              <a:t>Thriving </a:t>
            </a:r>
            <a:r>
              <a:rPr lang="en-US" sz="1600" dirty="0">
                <a:solidFill>
                  <a:schemeClr val="tx1"/>
                </a:solidFill>
                <a:hlinkClick r:id="rId3">
                  <a:extLst>
                    <a:ext uri="{A12FA001-AC4F-418D-AE19-62706E023703}">
                      <ahyp:hlinkClr xmlns:ahyp="http://schemas.microsoft.com/office/drawing/2018/hyperlinkcolor" val="tx"/>
                    </a:ext>
                  </a:extLst>
                </a:hlinkClick>
              </a:rPr>
              <a:t>Communities</a:t>
            </a:r>
            <a:r>
              <a:rPr lang="en-US" sz="1600" dirty="0">
                <a:solidFill>
                  <a:schemeClr val="tx1"/>
                </a:solidFill>
                <a:hlinkClick r:id="rId2">
                  <a:extLst>
                    <a:ext uri="{A12FA001-AC4F-418D-AE19-62706E023703}">
                      <ahyp:hlinkClr xmlns:ahyp="http://schemas.microsoft.com/office/drawing/2018/hyperlinkcolor" val="tx"/>
                    </a:ext>
                  </a:extLst>
                </a:hlinkClick>
              </a:rPr>
              <a:t> FY 23 Program: </a:t>
            </a:r>
            <a:endParaRPr lang="en-US" sz="1600" dirty="0">
              <a:solidFill>
                <a:schemeClr val="tx1"/>
              </a:solidFill>
            </a:endParaRPr>
          </a:p>
          <a:p>
            <a:pPr lvl="1"/>
            <a:r>
              <a:rPr lang="en-US" dirty="0">
                <a:solidFill>
                  <a:schemeClr val="tx1"/>
                </a:solidFill>
              </a:rPr>
              <a:t>Capacity Builders provide technical assistance for transformative projects in disadvantaged communities.</a:t>
            </a:r>
          </a:p>
          <a:p>
            <a:r>
              <a:rPr lang="en-US" sz="1600" dirty="0">
                <a:solidFill>
                  <a:schemeClr val="tx1"/>
                </a:solidFill>
                <a:hlinkClick r:id="rId2">
                  <a:extLst>
                    <a:ext uri="{A12FA001-AC4F-418D-AE19-62706E023703}">
                      <ahyp:hlinkClr xmlns:ahyp="http://schemas.microsoft.com/office/drawing/2018/hyperlinkcolor" val="tx"/>
                    </a:ext>
                  </a:extLst>
                </a:hlinkClick>
              </a:rPr>
              <a:t>Railroad Crossing Elimination Grant Program:</a:t>
            </a:r>
            <a:endParaRPr lang="en-US" sz="1600" dirty="0">
              <a:solidFill>
                <a:schemeClr val="tx1"/>
              </a:solidFill>
            </a:endParaRPr>
          </a:p>
          <a:p>
            <a:pPr lvl="1"/>
            <a:r>
              <a:rPr lang="en-US" dirty="0">
                <a:solidFill>
                  <a:schemeClr val="tx1"/>
                </a:solidFill>
              </a:rPr>
              <a:t>Improve highway-rail grade crossings and improve mobility.</a:t>
            </a:r>
          </a:p>
          <a:p>
            <a:r>
              <a:rPr lang="en-US" sz="1600" dirty="0">
                <a:solidFill>
                  <a:schemeClr val="tx1"/>
                </a:solidFill>
                <a:hlinkClick r:id="rId4">
                  <a:extLst>
                    <a:ext uri="{A12FA001-AC4F-418D-AE19-62706E023703}">
                      <ahyp:hlinkClr xmlns:ahyp="http://schemas.microsoft.com/office/drawing/2018/hyperlinkcolor" val="tx"/>
                    </a:ext>
                  </a:extLst>
                </a:hlinkClick>
              </a:rPr>
              <a:t>Rebuilding American Infrastructure with Sustainability and Equity (RAISE) Grant:</a:t>
            </a:r>
            <a:endParaRPr lang="en-US" sz="1600" dirty="0">
              <a:solidFill>
                <a:schemeClr val="tx1"/>
              </a:solidFill>
            </a:endParaRPr>
          </a:p>
          <a:p>
            <a:pPr lvl="1"/>
            <a:r>
              <a:rPr lang="en-US" dirty="0">
                <a:solidFill>
                  <a:schemeClr val="tx1"/>
                </a:solidFill>
              </a:rPr>
              <a:t>Examples: Rebuilding bridges, street grade separation, utility relocation, community connectivity &amp; multimodal enhancements.</a:t>
            </a:r>
          </a:p>
          <a:p>
            <a:r>
              <a:rPr lang="en-US" sz="1600" dirty="0">
                <a:solidFill>
                  <a:schemeClr val="tx1"/>
                </a:solidFill>
                <a:hlinkClick r:id="rId5">
                  <a:extLst>
                    <a:ext uri="{A12FA001-AC4F-418D-AE19-62706E023703}">
                      <ahyp:hlinkClr xmlns:ahyp="http://schemas.microsoft.com/office/drawing/2018/hyperlinkcolor" val="tx"/>
                    </a:ext>
                  </a:extLst>
                </a:hlinkClick>
              </a:rPr>
              <a:t>Areas of Persistent Poverty Program &amp; Historically Disadvantaged Communities</a:t>
            </a:r>
            <a:r>
              <a:rPr lang="en-US" sz="1600" dirty="0">
                <a:solidFill>
                  <a:schemeClr val="tx1"/>
                </a:solidFill>
              </a:rPr>
              <a:t>:</a:t>
            </a:r>
          </a:p>
          <a:p>
            <a:r>
              <a:rPr lang="en-US" sz="1600" dirty="0">
                <a:solidFill>
                  <a:schemeClr val="tx1"/>
                </a:solidFill>
                <a:hlinkClick r:id="rId6">
                  <a:extLst>
                    <a:ext uri="{A12FA001-AC4F-418D-AE19-62706E023703}">
                      <ahyp:hlinkClr xmlns:ahyp="http://schemas.microsoft.com/office/drawing/2018/hyperlinkcolor" val="tx"/>
                    </a:ext>
                  </a:extLst>
                </a:hlinkClick>
              </a:rPr>
              <a:t>Pilot Program for Transit-Oriented Development (TOD) Planning:</a:t>
            </a:r>
            <a:r>
              <a:rPr lang="en-US" sz="1600" dirty="0">
                <a:solidFill>
                  <a:schemeClr val="tx1"/>
                </a:solidFill>
              </a:rPr>
              <a:t> </a:t>
            </a:r>
          </a:p>
          <a:p>
            <a:pPr lvl="1"/>
            <a:r>
              <a:rPr lang="en-US" dirty="0">
                <a:solidFill>
                  <a:schemeClr val="tx1"/>
                </a:solidFill>
              </a:rPr>
              <a:t>Land use reform, transportation, housing, mixed use development.</a:t>
            </a:r>
          </a:p>
          <a:p>
            <a:r>
              <a:rPr lang="en-US" sz="1600" dirty="0">
                <a:solidFill>
                  <a:schemeClr val="tx1"/>
                </a:solidFill>
                <a:hlinkClick r:id="rId7">
                  <a:extLst>
                    <a:ext uri="{A12FA001-AC4F-418D-AE19-62706E023703}">
                      <ahyp:hlinkClr xmlns:ahyp="http://schemas.microsoft.com/office/drawing/2018/hyperlinkcolor" val="tx"/>
                    </a:ext>
                  </a:extLst>
                </a:hlinkClick>
              </a:rPr>
              <a:t>Enhanced Mobility of Seniors &amp; Individuals with Disabilities - Section 5310</a:t>
            </a:r>
            <a:endParaRPr lang="en-US" sz="1600" dirty="0">
              <a:solidFill>
                <a:schemeClr val="tx1"/>
              </a:solidFill>
            </a:endParaRPr>
          </a:p>
          <a:p>
            <a:r>
              <a:rPr lang="en-US" sz="1600" dirty="0">
                <a:solidFill>
                  <a:schemeClr val="tx1"/>
                </a:solidFill>
                <a:hlinkClick r:id="rId8">
                  <a:extLst>
                    <a:ext uri="{A12FA001-AC4F-418D-AE19-62706E023703}">
                      <ahyp:hlinkClr xmlns:ahyp="http://schemas.microsoft.com/office/drawing/2018/hyperlinkcolor" val="tx"/>
                    </a:ext>
                  </a:extLst>
                </a:hlinkClick>
              </a:rPr>
              <a:t>Grants for Buses and Bus Facilities Program</a:t>
            </a:r>
            <a:r>
              <a:rPr lang="en-US" sz="1600" dirty="0">
                <a:solidFill>
                  <a:schemeClr val="tx1"/>
                </a:solidFill>
              </a:rPr>
              <a:t>- For capital projects, buses, vans, facilities of fixed route operators.</a:t>
            </a:r>
          </a:p>
        </p:txBody>
      </p:sp>
    </p:spTree>
    <p:extLst>
      <p:ext uri="{BB962C8B-B14F-4D97-AF65-F5344CB8AC3E}">
        <p14:creationId xmlns:p14="http://schemas.microsoft.com/office/powerpoint/2010/main" val="3919681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USDOT Programs</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2" y="2180496"/>
            <a:ext cx="11029615" cy="4152571"/>
          </a:xfrm>
        </p:spPr>
        <p:txBody>
          <a:bodyPr>
            <a:normAutofit/>
          </a:bodyPr>
          <a:lstStyle/>
          <a:p>
            <a:r>
              <a:rPr lang="en-US" dirty="0">
                <a:solidFill>
                  <a:schemeClr val="tx1"/>
                </a:solidFill>
                <a:hlinkClick r:id="rId2">
                  <a:extLst>
                    <a:ext uri="{A12FA001-AC4F-418D-AE19-62706E023703}">
                      <ahyp:hlinkClr xmlns:ahyp="http://schemas.microsoft.com/office/drawing/2018/hyperlinkcolor" val="tx"/>
                    </a:ext>
                  </a:extLst>
                </a:hlinkClick>
              </a:rPr>
              <a:t>Rural Opportunities to Use Transportation for Economic Success (ROUTES)</a:t>
            </a:r>
            <a:r>
              <a:rPr lang="en-US" dirty="0">
                <a:solidFill>
                  <a:schemeClr val="tx1"/>
                </a:solidFill>
              </a:rPr>
              <a:t>: Supports rural transportation policy and equitable access for rural and Tribal communities challenged by transportation safety, mobility, and economic development.</a:t>
            </a:r>
          </a:p>
          <a:p>
            <a:r>
              <a:rPr lang="en-US" dirty="0">
                <a:solidFill>
                  <a:schemeClr val="tx1"/>
                </a:solidFill>
                <a:hlinkClick r:id="rId3">
                  <a:extLst>
                    <a:ext uri="{A12FA001-AC4F-418D-AE19-62706E023703}">
                      <ahyp:hlinkClr xmlns:ahyp="http://schemas.microsoft.com/office/drawing/2018/hyperlinkcolor" val="tx"/>
                    </a:ext>
                  </a:extLst>
                </a:hlinkClick>
              </a:rPr>
              <a:t>Reconnecting Communities and Neighborhoods Grant Program</a:t>
            </a:r>
            <a:r>
              <a:rPr lang="en-US" dirty="0">
                <a:solidFill>
                  <a:schemeClr val="tx1"/>
                </a:solidFill>
              </a:rPr>
              <a:t>: Planning &amp; Technical Assistance, Capital Construction funding for communities burdened by past transportation infrastructure decisions.</a:t>
            </a:r>
            <a:endParaRPr lang="en-US" dirty="0">
              <a:solidFill>
                <a:schemeClr val="tx1"/>
              </a:solidFill>
              <a:hlinkClick r:id="rId4">
                <a:extLst>
                  <a:ext uri="{A12FA001-AC4F-418D-AE19-62706E023703}">
                    <ahyp:hlinkClr xmlns:ahyp="http://schemas.microsoft.com/office/drawing/2018/hyperlinkcolor" val="tx"/>
                  </a:ext>
                </a:extLst>
              </a:hlinkClick>
            </a:endParaRPr>
          </a:p>
          <a:p>
            <a:r>
              <a:rPr lang="en-US" dirty="0">
                <a:solidFill>
                  <a:schemeClr val="tx1"/>
                </a:solidFill>
                <a:hlinkClick r:id="rId4">
                  <a:extLst>
                    <a:ext uri="{A12FA001-AC4F-418D-AE19-62706E023703}">
                      <ahyp:hlinkClr xmlns:ahyp="http://schemas.microsoft.com/office/drawing/2018/hyperlinkcolor" val="tx"/>
                    </a:ext>
                  </a:extLst>
                </a:hlinkClick>
              </a:rPr>
              <a:t>Strengthening Mobility and Revolutionizing Transportation (SMART) Grants Program:</a:t>
            </a:r>
            <a:r>
              <a:rPr lang="en-US" dirty="0">
                <a:solidFill>
                  <a:schemeClr val="tx1"/>
                </a:solidFill>
              </a:rPr>
              <a:t> Purpose-driven innovation to build data and technology capacity. Two stages, Planning &amp; Prototyping, Implementation.</a:t>
            </a:r>
          </a:p>
          <a:p>
            <a:r>
              <a:rPr lang="en-US" dirty="0">
                <a:solidFill>
                  <a:schemeClr val="tx1"/>
                </a:solidFill>
                <a:hlinkClick r:id="rId5">
                  <a:extLst>
                    <a:ext uri="{A12FA001-AC4F-418D-AE19-62706E023703}">
                      <ahyp:hlinkClr xmlns:ahyp="http://schemas.microsoft.com/office/drawing/2018/hyperlinkcolor" val="tx"/>
                    </a:ext>
                  </a:extLst>
                </a:hlinkClick>
              </a:rPr>
              <a:t>Route Planning Restoration Program</a:t>
            </a:r>
            <a:r>
              <a:rPr lang="en-US" dirty="0">
                <a:solidFill>
                  <a:schemeClr val="tx1"/>
                </a:solidFill>
              </a:rPr>
              <a:t>: Planning to restore routes impacted by COVID-19.</a:t>
            </a:r>
          </a:p>
          <a:p>
            <a:r>
              <a:rPr lang="en-US" dirty="0">
                <a:solidFill>
                  <a:schemeClr val="tx1"/>
                </a:solidFill>
                <a:hlinkClick r:id="rId6">
                  <a:extLst>
                    <a:ext uri="{A12FA001-AC4F-418D-AE19-62706E023703}">
                      <ahyp:hlinkClr xmlns:ahyp="http://schemas.microsoft.com/office/drawing/2018/hyperlinkcolor" val="tx"/>
                    </a:ext>
                  </a:extLst>
                </a:hlinkClick>
              </a:rPr>
              <a:t>Capital Investment Grants (5309)</a:t>
            </a:r>
            <a:r>
              <a:rPr lang="en-US" dirty="0">
                <a:solidFill>
                  <a:schemeClr val="tx1"/>
                </a:solidFill>
              </a:rPr>
              <a:t>:</a:t>
            </a:r>
          </a:p>
          <a:p>
            <a:r>
              <a:rPr lang="en-US" dirty="0">
                <a:solidFill>
                  <a:schemeClr val="tx1"/>
                </a:solidFill>
                <a:hlinkClick r:id="rId7">
                  <a:extLst>
                    <a:ext uri="{A12FA001-AC4F-418D-AE19-62706E023703}">
                      <ahyp:hlinkClr xmlns:ahyp="http://schemas.microsoft.com/office/drawing/2018/hyperlinkcolor" val="tx"/>
                    </a:ext>
                  </a:extLst>
                </a:hlinkClick>
              </a:rPr>
              <a:t>Formula Grants for Rural Areas (5311)</a:t>
            </a:r>
            <a:r>
              <a:rPr lang="en-US" dirty="0">
                <a:solidFill>
                  <a:schemeClr val="tx1"/>
                </a:solidFill>
              </a:rPr>
              <a:t>:</a:t>
            </a:r>
          </a:p>
        </p:txBody>
      </p:sp>
      <p:pic>
        <p:nvPicPr>
          <p:cNvPr id="4" name="Picture 3">
            <a:extLst>
              <a:ext uri="{FF2B5EF4-FFF2-40B4-BE49-F238E27FC236}">
                <a16:creationId xmlns:a16="http://schemas.microsoft.com/office/drawing/2014/main" id="{CE9B30DE-7779-E946-A0A4-67D322649DAA}"/>
              </a:ext>
            </a:extLst>
          </p:cNvPr>
          <p:cNvPicPr>
            <a:picLocks noChangeAspect="1"/>
          </p:cNvPicPr>
          <p:nvPr/>
        </p:nvPicPr>
        <p:blipFill rotWithShape="1">
          <a:blip r:embed="rId8"/>
          <a:srcRect r="16935"/>
          <a:stretch/>
        </p:blipFill>
        <p:spPr>
          <a:xfrm>
            <a:off x="9649838" y="5626963"/>
            <a:ext cx="2542162" cy="1231037"/>
          </a:xfrm>
          <a:prstGeom prst="rect">
            <a:avLst/>
          </a:prstGeom>
        </p:spPr>
      </p:pic>
    </p:spTree>
    <p:extLst>
      <p:ext uri="{BB962C8B-B14F-4D97-AF65-F5344CB8AC3E}">
        <p14:creationId xmlns:p14="http://schemas.microsoft.com/office/powerpoint/2010/main" val="58166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Federal Financing Programs</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581192" y="2180496"/>
            <a:ext cx="11029615" cy="4389637"/>
          </a:xfrm>
        </p:spPr>
        <p:txBody>
          <a:bodyPr>
            <a:normAutofit/>
          </a:bodyPr>
          <a:lstStyle/>
          <a:p>
            <a:r>
              <a:rPr lang="en-US" dirty="0">
                <a:solidFill>
                  <a:schemeClr val="tx1"/>
                </a:solidFill>
                <a:hlinkClick r:id="rId3">
                  <a:extLst>
                    <a:ext uri="{A12FA001-AC4F-418D-AE19-62706E023703}">
                      <ahyp:hlinkClr xmlns:ahyp="http://schemas.microsoft.com/office/drawing/2018/hyperlinkcolor" val="tx"/>
                    </a:ext>
                  </a:extLst>
                </a:hlinkClick>
              </a:rPr>
              <a:t>Financing Infrastructure to Move America Forward:</a:t>
            </a:r>
            <a:r>
              <a:rPr lang="en-US" dirty="0">
                <a:solidFill>
                  <a:schemeClr val="tx1"/>
                </a:solidFill>
              </a:rPr>
              <a:t> </a:t>
            </a:r>
          </a:p>
          <a:p>
            <a:pPr lvl="1"/>
            <a:r>
              <a:rPr lang="en-US" dirty="0">
                <a:solidFill>
                  <a:schemeClr val="tx1"/>
                </a:solidFill>
              </a:rPr>
              <a:t>Roads, Airports, Rail, Transit, &amp; Ports. </a:t>
            </a:r>
          </a:p>
          <a:p>
            <a:pPr lvl="1"/>
            <a:r>
              <a:rPr lang="en-US" dirty="0">
                <a:solidFill>
                  <a:schemeClr val="tx1"/>
                </a:solidFill>
              </a:rPr>
              <a:t>Rural project initiatives</a:t>
            </a:r>
          </a:p>
          <a:p>
            <a:pPr marL="324000" lvl="1" indent="0">
              <a:buNone/>
            </a:pPr>
            <a:endParaRPr lang="en-US" dirty="0">
              <a:solidFill>
                <a:schemeClr val="tx1"/>
              </a:solidFill>
              <a:hlinkClick r:id="rId4">
                <a:extLst>
                  <a:ext uri="{A12FA001-AC4F-418D-AE19-62706E023703}">
                    <ahyp:hlinkClr xmlns:ahyp="http://schemas.microsoft.com/office/drawing/2018/hyperlinkcolor" val="tx"/>
                  </a:ext>
                </a:extLst>
              </a:hlinkClick>
            </a:endParaRPr>
          </a:p>
          <a:p>
            <a:r>
              <a:rPr lang="en-US" dirty="0">
                <a:solidFill>
                  <a:schemeClr val="tx1"/>
                </a:solidFill>
                <a:hlinkClick r:id="rId4">
                  <a:extLst>
                    <a:ext uri="{A12FA001-AC4F-418D-AE19-62706E023703}">
                      <ahyp:hlinkClr xmlns:ahyp="http://schemas.microsoft.com/office/drawing/2018/hyperlinkcolor" val="tx"/>
                    </a:ext>
                  </a:extLst>
                </a:hlinkClick>
              </a:rPr>
              <a:t>Transportation Infrastructure Finance and Innovation Act (TIFIA)</a:t>
            </a:r>
            <a:r>
              <a:rPr lang="en-US" dirty="0">
                <a:solidFill>
                  <a:schemeClr val="tx1"/>
                </a:solidFill>
              </a:rPr>
              <a:t> - Provides credit assistance for qualified projects of regional and national significance. Large-scale, surface transportation projects - highway, transit, railroad, intermodal freight, and port access.</a:t>
            </a:r>
          </a:p>
          <a:p>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Railroad Rehabilitation and Improvement Financing (RRIF)</a:t>
            </a:r>
            <a:r>
              <a:rPr lang="en-US" dirty="0">
                <a:solidFill>
                  <a:schemeClr val="tx1"/>
                </a:solidFill>
              </a:rPr>
              <a:t> – Provides loans and direct guarantees to finance development of railroad infrastructure. This includes intermodal facilities and transit-oriented development.</a:t>
            </a:r>
          </a:p>
        </p:txBody>
      </p:sp>
    </p:spTree>
    <p:extLst>
      <p:ext uri="{BB962C8B-B14F-4D97-AF65-F5344CB8AC3E}">
        <p14:creationId xmlns:p14="http://schemas.microsoft.com/office/powerpoint/2010/main" val="1985992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405C-0C95-2346-9639-9A6DEA8AEB22}"/>
              </a:ext>
            </a:extLst>
          </p:cNvPr>
          <p:cNvSpPr>
            <a:spLocks noGrp="1"/>
          </p:cNvSpPr>
          <p:nvPr>
            <p:ph type="title"/>
          </p:nvPr>
        </p:nvSpPr>
        <p:spPr/>
        <p:txBody>
          <a:bodyPr/>
          <a:lstStyle/>
          <a:p>
            <a:r>
              <a:rPr lang="en-US" dirty="0"/>
              <a:t>Other Avenues </a:t>
            </a:r>
          </a:p>
        </p:txBody>
      </p:sp>
      <p:sp>
        <p:nvSpPr>
          <p:cNvPr id="3" name="Content Placeholder 2">
            <a:extLst>
              <a:ext uri="{FF2B5EF4-FFF2-40B4-BE49-F238E27FC236}">
                <a16:creationId xmlns:a16="http://schemas.microsoft.com/office/drawing/2014/main" id="{B54864EC-1A3A-9842-84B0-E99DF5C6CA31}"/>
              </a:ext>
            </a:extLst>
          </p:cNvPr>
          <p:cNvSpPr>
            <a:spLocks noGrp="1"/>
          </p:cNvSpPr>
          <p:nvPr>
            <p:ph idx="1"/>
          </p:nvPr>
        </p:nvSpPr>
        <p:spPr>
          <a:xfrm>
            <a:off x="1031132" y="1964987"/>
            <a:ext cx="10579675" cy="4610911"/>
          </a:xfrm>
        </p:spPr>
        <p:txBody>
          <a:bodyPr>
            <a:normAutofit lnSpcReduction="10000"/>
          </a:bodyPr>
          <a:lstStyle/>
          <a:p>
            <a:r>
              <a:rPr lang="en-US" dirty="0">
                <a:solidFill>
                  <a:schemeClr val="tx1"/>
                </a:solidFill>
                <a:hlinkClick r:id="rId3">
                  <a:extLst>
                    <a:ext uri="{A12FA001-AC4F-418D-AE19-62706E023703}">
                      <ahyp:hlinkClr xmlns:ahyp="http://schemas.microsoft.com/office/drawing/2018/hyperlinkcolor" val="tx"/>
                    </a:ext>
                  </a:extLst>
                </a:hlinkClick>
              </a:rPr>
              <a:t>U.S. Economic Development Administration:</a:t>
            </a:r>
            <a:r>
              <a:rPr lang="en-US" dirty="0">
                <a:solidFill>
                  <a:schemeClr val="tx1"/>
                </a:solidFill>
              </a:rPr>
              <a:t> </a:t>
            </a:r>
          </a:p>
          <a:p>
            <a:r>
              <a:rPr lang="en-US" dirty="0">
                <a:solidFill>
                  <a:schemeClr val="tx1"/>
                </a:solidFill>
                <a:hlinkClick r:id="rId4">
                  <a:extLst>
                    <a:ext uri="{A12FA001-AC4F-418D-AE19-62706E023703}">
                      <ahyp:hlinkClr xmlns:ahyp="http://schemas.microsoft.com/office/drawing/2018/hyperlinkcolor" val="tx"/>
                    </a:ext>
                  </a:extLst>
                </a:hlinkClick>
              </a:rPr>
              <a:t>Department of Energy:</a:t>
            </a:r>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Housing &amp; Urban Development</a:t>
            </a:r>
            <a:r>
              <a:rPr lang="en-US" dirty="0">
                <a:solidFill>
                  <a:schemeClr val="tx1"/>
                </a:solidFill>
              </a:rPr>
              <a:t>:</a:t>
            </a:r>
          </a:p>
          <a:p>
            <a:r>
              <a:rPr lang="en-US" dirty="0">
                <a:solidFill>
                  <a:schemeClr val="tx1"/>
                </a:solidFill>
                <a:hlinkClick r:id="rId6">
                  <a:extLst>
                    <a:ext uri="{A12FA001-AC4F-418D-AE19-62706E023703}">
                      <ahyp:hlinkClr xmlns:ahyp="http://schemas.microsoft.com/office/drawing/2018/hyperlinkcolor" val="tx"/>
                    </a:ext>
                  </a:extLst>
                </a:hlinkClick>
              </a:rPr>
              <a:t>Rural Health Information Hub:</a:t>
            </a:r>
            <a:endParaRPr lang="en-US" dirty="0">
              <a:solidFill>
                <a:schemeClr val="tx1"/>
              </a:solidFill>
            </a:endParaRPr>
          </a:p>
          <a:p>
            <a:r>
              <a:rPr lang="en-US" dirty="0">
                <a:solidFill>
                  <a:schemeClr val="tx1"/>
                </a:solidFill>
                <a:hlinkClick r:id="rId7">
                  <a:extLst>
                    <a:ext uri="{A12FA001-AC4F-418D-AE19-62706E023703}">
                      <ahyp:hlinkClr xmlns:ahyp="http://schemas.microsoft.com/office/drawing/2018/hyperlinkcolor" val="tx"/>
                    </a:ext>
                  </a:extLst>
                </a:hlinkClick>
              </a:rPr>
              <a:t>Rural Economic Development Loan &amp; Grant Program:</a:t>
            </a:r>
            <a:endParaRPr lang="en-US" dirty="0">
              <a:solidFill>
                <a:schemeClr val="tx1"/>
              </a:solidFill>
            </a:endParaRPr>
          </a:p>
          <a:p>
            <a:r>
              <a:rPr lang="en-US" dirty="0">
                <a:solidFill>
                  <a:schemeClr val="tx1"/>
                </a:solidFill>
                <a:hlinkClick r:id="rId8">
                  <a:extLst>
                    <a:ext uri="{A12FA001-AC4F-418D-AE19-62706E023703}">
                      <ahyp:hlinkClr xmlns:ahyp="http://schemas.microsoft.com/office/drawing/2018/hyperlinkcolor" val="tx"/>
                    </a:ext>
                  </a:extLst>
                </a:hlinkClick>
              </a:rPr>
              <a:t>Department of Health &amp; Human Services:</a:t>
            </a:r>
            <a:endParaRPr lang="en-US" dirty="0">
              <a:solidFill>
                <a:schemeClr val="tx1"/>
              </a:solidFill>
            </a:endParaRPr>
          </a:p>
          <a:p>
            <a:endParaRPr lang="en-US" dirty="0">
              <a:solidFill>
                <a:schemeClr val="tx1"/>
              </a:solidFill>
            </a:endParaRPr>
          </a:p>
          <a:p>
            <a:r>
              <a:rPr lang="en-US" dirty="0">
                <a:solidFill>
                  <a:schemeClr val="tx1"/>
                </a:solidFill>
              </a:rPr>
              <a:t>Important Bookmarks!</a:t>
            </a:r>
          </a:p>
          <a:p>
            <a:pPr lvl="1"/>
            <a:r>
              <a:rPr lang="en-US" dirty="0">
                <a:solidFill>
                  <a:schemeClr val="tx1"/>
                </a:solidFill>
                <a:hlinkClick r:id="rId9">
                  <a:extLst>
                    <a:ext uri="{A12FA001-AC4F-418D-AE19-62706E023703}">
                      <ahyp:hlinkClr xmlns:ahyp="http://schemas.microsoft.com/office/drawing/2018/hyperlinkcolor" val="tx"/>
                    </a:ext>
                  </a:extLst>
                </a:hlinkClick>
              </a:rPr>
              <a:t>Federal Register</a:t>
            </a:r>
            <a:r>
              <a:rPr lang="en-US" dirty="0">
                <a:solidFill>
                  <a:schemeClr val="tx1"/>
                </a:solidFill>
              </a:rPr>
              <a:t>- all things federal, proposed legislative changes, funding updates &amp; more</a:t>
            </a:r>
          </a:p>
          <a:p>
            <a:pPr lvl="1"/>
            <a:r>
              <a:rPr lang="en-US" dirty="0">
                <a:solidFill>
                  <a:schemeClr val="tx1"/>
                </a:solidFill>
                <a:hlinkClick r:id="rId10">
                  <a:extLst>
                    <a:ext uri="{A12FA001-AC4F-418D-AE19-62706E023703}">
                      <ahyp:hlinkClr xmlns:ahyp="http://schemas.microsoft.com/office/drawing/2018/hyperlinkcolor" val="tx"/>
                    </a:ext>
                  </a:extLst>
                </a:hlinkClick>
              </a:rPr>
              <a:t>Grants.Gov</a:t>
            </a:r>
            <a:r>
              <a:rPr lang="en-US" dirty="0">
                <a:solidFill>
                  <a:schemeClr val="tx1"/>
                </a:solidFill>
              </a:rPr>
              <a:t>- federal grants repository.</a:t>
            </a:r>
          </a:p>
          <a:p>
            <a:endParaRPr lang="en-US" dirty="0">
              <a:solidFill>
                <a:schemeClr val="tx1"/>
              </a:solidFill>
            </a:endParaRPr>
          </a:p>
          <a:p>
            <a:r>
              <a:rPr lang="en-US" dirty="0">
                <a:solidFill>
                  <a:schemeClr val="tx1"/>
                </a:solidFill>
              </a:rPr>
              <a:t>Do you know of any?!</a:t>
            </a:r>
          </a:p>
        </p:txBody>
      </p:sp>
      <p:pic>
        <p:nvPicPr>
          <p:cNvPr id="4" name="Picture 3">
            <a:extLst>
              <a:ext uri="{FF2B5EF4-FFF2-40B4-BE49-F238E27FC236}">
                <a16:creationId xmlns:a16="http://schemas.microsoft.com/office/drawing/2014/main" id="{2645777F-0835-E44E-8813-F6AAEC678A87}"/>
              </a:ext>
            </a:extLst>
          </p:cNvPr>
          <p:cNvPicPr>
            <a:picLocks noChangeAspect="1"/>
          </p:cNvPicPr>
          <p:nvPr/>
        </p:nvPicPr>
        <p:blipFill rotWithShape="1">
          <a:blip r:embed="rId11"/>
          <a:srcRect r="16935"/>
          <a:stretch/>
        </p:blipFill>
        <p:spPr>
          <a:xfrm>
            <a:off x="9338552" y="5476223"/>
            <a:ext cx="2853447" cy="1381777"/>
          </a:xfrm>
          <a:prstGeom prst="rect">
            <a:avLst/>
          </a:prstGeom>
        </p:spPr>
      </p:pic>
    </p:spTree>
    <p:extLst>
      <p:ext uri="{BB962C8B-B14F-4D97-AF65-F5344CB8AC3E}">
        <p14:creationId xmlns:p14="http://schemas.microsoft.com/office/powerpoint/2010/main" val="526475206"/>
      </p:ext>
    </p:extLst>
  </p:cSld>
  <p:clrMapOvr>
    <a:masterClrMapping/>
  </p:clrMapOvr>
</p:sld>
</file>

<file path=ppt/theme/theme1.xml><?xml version="1.0" encoding="utf-8"?>
<a:theme xmlns:a="http://schemas.openxmlformats.org/drawingml/2006/main" name="Dividend">
  <a:themeElements>
    <a:clrScheme name="CTAA Logo">
      <a:dk1>
        <a:srgbClr val="000000"/>
      </a:dk1>
      <a:lt1>
        <a:srgbClr val="FFFFFF"/>
      </a:lt1>
      <a:dk2>
        <a:srgbClr val="3D3D3D"/>
      </a:dk2>
      <a:lt2>
        <a:srgbClr val="EBEBEB"/>
      </a:lt2>
      <a:accent1>
        <a:srgbClr val="32378E"/>
      </a:accent1>
      <a:accent2>
        <a:srgbClr val="EC3732"/>
      </a:accent2>
      <a:accent3>
        <a:srgbClr val="A33058"/>
      </a:accent3>
      <a:accent4>
        <a:srgbClr val="65367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5895</TotalTime>
  <Words>1072</Words>
  <Application>Microsoft Macintosh PowerPoint</Application>
  <PresentationFormat>Widescreen</PresentationFormat>
  <Paragraphs>127</Paragraphs>
  <Slides>13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Gill Sans MT</vt:lpstr>
      <vt:lpstr>Wingdings</vt:lpstr>
      <vt:lpstr>Wingdings 2</vt:lpstr>
      <vt:lpstr>Dividend</vt:lpstr>
      <vt:lpstr>Smart Rural Seminar Grand Rapids, Minnesota</vt:lpstr>
      <vt:lpstr>National Center for Applied Transit Technology</vt:lpstr>
      <vt:lpstr>Technical Assistance</vt:lpstr>
      <vt:lpstr>Future N-CATT Content</vt:lpstr>
      <vt:lpstr>FTA Sponsored Technical Assistance Programs</vt:lpstr>
      <vt:lpstr>U.S. Department of Transportation (USDOT) Programs</vt:lpstr>
      <vt:lpstr>USDOT Programs</vt:lpstr>
      <vt:lpstr>Federal Financing Programs</vt:lpstr>
      <vt:lpstr>Other Avenues </vt:lpstr>
      <vt:lpstr>Eligible Entities</vt:lpstr>
      <vt:lpstr>May require…</vt:lpstr>
      <vt:lpstr>Download this PowerPoint!</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Session</dc:title>
  <dc:creator>Microsoft Office User</dc:creator>
  <cp:lastModifiedBy> </cp:lastModifiedBy>
  <cp:revision>187</cp:revision>
  <dcterms:created xsi:type="dcterms:W3CDTF">2020-05-28T17:32:19Z</dcterms:created>
  <dcterms:modified xsi:type="dcterms:W3CDTF">2023-09-14T19:06:22Z</dcterms:modified>
</cp:coreProperties>
</file>